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Default Extension="wdp" ContentType="image/vnd.ms-photo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08" r:id="rId2"/>
  </p:sldMasterIdLst>
  <p:notesMasterIdLst>
    <p:notesMasterId r:id="rId131"/>
  </p:notesMasterIdLst>
  <p:sldIdLst>
    <p:sldId id="256" r:id="rId3"/>
    <p:sldId id="329" r:id="rId4"/>
    <p:sldId id="1405" r:id="rId5"/>
    <p:sldId id="1407" r:id="rId6"/>
    <p:sldId id="1483" r:id="rId7"/>
    <p:sldId id="1403" r:id="rId8"/>
    <p:sldId id="1406" r:id="rId9"/>
    <p:sldId id="1484" r:id="rId10"/>
    <p:sldId id="1485" r:id="rId11"/>
    <p:sldId id="1486" r:id="rId12"/>
    <p:sldId id="1487" r:id="rId13"/>
    <p:sldId id="1510" r:id="rId14"/>
    <p:sldId id="1515" r:id="rId15"/>
    <p:sldId id="1516" r:id="rId16"/>
    <p:sldId id="1517" r:id="rId17"/>
    <p:sldId id="1518" r:id="rId18"/>
    <p:sldId id="1519" r:id="rId19"/>
    <p:sldId id="1512" r:id="rId20"/>
    <p:sldId id="1513" r:id="rId21"/>
    <p:sldId id="1514" r:id="rId22"/>
    <p:sldId id="1306" r:id="rId23"/>
    <p:sldId id="1505" r:id="rId24"/>
    <p:sldId id="1507" r:id="rId25"/>
    <p:sldId id="1504" r:id="rId26"/>
    <p:sldId id="1310" r:id="rId27"/>
    <p:sldId id="1311" r:id="rId28"/>
    <p:sldId id="1312" r:id="rId29"/>
    <p:sldId id="1313" r:id="rId30"/>
    <p:sldId id="1314" r:id="rId31"/>
    <p:sldId id="1316" r:id="rId32"/>
    <p:sldId id="1508" r:id="rId33"/>
    <p:sldId id="1317" r:id="rId34"/>
    <p:sldId id="1318" r:id="rId35"/>
    <p:sldId id="1506" r:id="rId36"/>
    <p:sldId id="1320" r:id="rId37"/>
    <p:sldId id="1321" r:id="rId38"/>
    <p:sldId id="1322" r:id="rId39"/>
    <p:sldId id="1323" r:id="rId40"/>
    <p:sldId id="1324" r:id="rId41"/>
    <p:sldId id="1325" r:id="rId42"/>
    <p:sldId id="1326" r:id="rId43"/>
    <p:sldId id="1327" r:id="rId44"/>
    <p:sldId id="1328" r:id="rId45"/>
    <p:sldId id="1329" r:id="rId46"/>
    <p:sldId id="1520" r:id="rId47"/>
    <p:sldId id="1521" r:id="rId48"/>
    <p:sldId id="1522" r:id="rId49"/>
    <p:sldId id="1523" r:id="rId50"/>
    <p:sldId id="1524" r:id="rId51"/>
    <p:sldId id="1530" r:id="rId52"/>
    <p:sldId id="1531" r:id="rId53"/>
    <p:sldId id="1532" r:id="rId54"/>
    <p:sldId id="1533" r:id="rId55"/>
    <p:sldId id="1534" r:id="rId56"/>
    <p:sldId id="1535" r:id="rId57"/>
    <p:sldId id="1536" r:id="rId58"/>
    <p:sldId id="1537" r:id="rId59"/>
    <p:sldId id="1538" r:id="rId60"/>
    <p:sldId id="1539" r:id="rId61"/>
    <p:sldId id="1540" r:id="rId62"/>
    <p:sldId id="1410" r:id="rId63"/>
    <p:sldId id="1411" r:id="rId64"/>
    <p:sldId id="1412" r:id="rId65"/>
    <p:sldId id="1413" r:id="rId66"/>
    <p:sldId id="1489" r:id="rId67"/>
    <p:sldId id="1490" r:id="rId68"/>
    <p:sldId id="1491" r:id="rId69"/>
    <p:sldId id="1499" r:id="rId70"/>
    <p:sldId id="1500" r:id="rId71"/>
    <p:sldId id="1501" r:id="rId72"/>
    <p:sldId id="1502" r:id="rId73"/>
    <p:sldId id="1503" r:id="rId74"/>
    <p:sldId id="1542" r:id="rId75"/>
    <p:sldId id="1494" r:id="rId76"/>
    <p:sldId id="1495" r:id="rId77"/>
    <p:sldId id="1415" r:id="rId78"/>
    <p:sldId id="1496" r:id="rId79"/>
    <p:sldId id="1498" r:id="rId80"/>
    <p:sldId id="1414" r:id="rId81"/>
    <p:sldId id="1416" r:id="rId82"/>
    <p:sldId id="1417" r:id="rId83"/>
    <p:sldId id="1418" r:id="rId84"/>
    <p:sldId id="1419" r:id="rId85"/>
    <p:sldId id="1420" r:id="rId86"/>
    <p:sldId id="1541" r:id="rId87"/>
    <p:sldId id="1421" r:id="rId88"/>
    <p:sldId id="1422" r:id="rId89"/>
    <p:sldId id="1423" r:id="rId90"/>
    <p:sldId id="1543" r:id="rId91"/>
    <p:sldId id="1544" r:id="rId92"/>
    <p:sldId id="1545" r:id="rId93"/>
    <p:sldId id="1546" r:id="rId94"/>
    <p:sldId id="1547" r:id="rId95"/>
    <p:sldId id="1548" r:id="rId96"/>
    <p:sldId id="1549" r:id="rId97"/>
    <p:sldId id="1550" r:id="rId98"/>
    <p:sldId id="1551" r:id="rId99"/>
    <p:sldId id="1579" r:id="rId100"/>
    <p:sldId id="1580" r:id="rId101"/>
    <p:sldId id="1424" r:id="rId102"/>
    <p:sldId id="1581" r:id="rId103"/>
    <p:sldId id="1425" r:id="rId104"/>
    <p:sldId id="1426" r:id="rId105"/>
    <p:sldId id="1427" r:id="rId106"/>
    <p:sldId id="1428" r:id="rId107"/>
    <p:sldId id="1429" r:id="rId108"/>
    <p:sldId id="1430" r:id="rId109"/>
    <p:sldId id="1431" r:id="rId110"/>
    <p:sldId id="1432" r:id="rId111"/>
    <p:sldId id="1433" r:id="rId112"/>
    <p:sldId id="1434" r:id="rId113"/>
    <p:sldId id="1435" r:id="rId114"/>
    <p:sldId id="1436" r:id="rId115"/>
    <p:sldId id="1437" r:id="rId116"/>
    <p:sldId id="1438" r:id="rId117"/>
    <p:sldId id="1439" r:id="rId118"/>
    <p:sldId id="1440" r:id="rId119"/>
    <p:sldId id="1441" r:id="rId120"/>
    <p:sldId id="1442" r:id="rId121"/>
    <p:sldId id="1443" r:id="rId122"/>
    <p:sldId id="1444" r:id="rId123"/>
    <p:sldId id="1445" r:id="rId124"/>
    <p:sldId id="1446" r:id="rId125"/>
    <p:sldId id="1447" r:id="rId126"/>
    <p:sldId id="1448" r:id="rId127"/>
    <p:sldId id="1449" r:id="rId128"/>
    <p:sldId id="1450" r:id="rId129"/>
    <p:sldId id="363" r:id="rId130"/>
  </p:sldIdLst>
  <p:sldSz cx="12192000" cy="6858000"/>
  <p:notesSz cx="6858000" cy="9144000"/>
  <p:embeddedFontLst>
    <p:embeddedFont>
      <p:font typeface="Cambria" pitchFamily="18" charset="0"/>
      <p:regular r:id="rId132"/>
      <p:bold r:id="rId133"/>
      <p:italic r:id="rId134"/>
      <p:boldItalic r:id="rId135"/>
    </p:embeddedFont>
    <p:embeddedFont>
      <p:font typeface="Rockwell Condensed" pitchFamily="18" charset="0"/>
      <p:regular r:id="rId136"/>
      <p:bold r:id="rId137"/>
    </p:embeddedFont>
    <p:embeddedFont>
      <p:font typeface="Rockwell" pitchFamily="18" charset="0"/>
      <p:regular r:id="rId138"/>
      <p:bold r:id="rId139"/>
      <p:italic r:id="rId140"/>
      <p:boldItalic r:id="rId141"/>
    </p:embeddedFont>
    <p:embeddedFont>
      <p:font typeface="Calibri" pitchFamily="34" charset="0"/>
      <p:regular r:id="rId142"/>
      <p:bold r:id="rId143"/>
      <p:italic r:id="rId144"/>
      <p:boldItalic r:id="rId145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9900"/>
    <a:srgbClr val="99FF33"/>
    <a:srgbClr val="835B5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444" autoAdjust="0"/>
  </p:normalViewPr>
  <p:slideViewPr>
    <p:cSldViewPr snapToGrid="0">
      <p:cViewPr>
        <p:scale>
          <a:sx n="70" d="100"/>
          <a:sy n="70" d="100"/>
        </p:scale>
        <p:origin x="-63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1513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2.fntdata"/><Relationship Id="rId138" Type="http://schemas.openxmlformats.org/officeDocument/2006/relationships/font" Target="fonts/font7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font" Target="fonts/font13.fntdata"/><Relationship Id="rId149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font" Target="fonts/font1.fntdata"/><Relationship Id="rId140" Type="http://schemas.openxmlformats.org/officeDocument/2006/relationships/font" Target="fonts/font9.fntdata"/><Relationship Id="rId14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font" Target="fonts/font4.fntdata"/><Relationship Id="rId143" Type="http://schemas.openxmlformats.org/officeDocument/2006/relationships/font" Target="fonts/font12.fntdata"/><Relationship Id="rId14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10.fntdata"/><Relationship Id="rId14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9DFAD-2DFB-4F7E-99F8-4B000F12AE09}" type="datetimeFigureOut">
              <a:rPr lang="bg-BG" smtClean="0"/>
              <a:pPr/>
              <a:t>28.11.2016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95B64-E012-44E9-B6F2-82C30CB15CDD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09892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95B64-E012-44E9-B6F2-82C30CB15CDD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6931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F791-5AE7-4D29-A013-F7815C48D5E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74421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90CE-4E98-4747-A3BC-566BCC473F1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77350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CB75-C95F-4756-917D-2BA453CE863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871267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F494-E5E2-4731-BA7E-28F9EBA4EBD5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861171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5CD3-62F2-495D-AE73-57F5528EDFE9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34446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08A3912-99C5-4AD4-9E01-D6826BF25A65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480866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50B-ECB2-4E5A-AEDB-8F09E3085E41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53269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BCF1-F7D7-431A-8827-9D049A6F9D3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63454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E258-06C1-4FD5-9A2C-C20C87C031C5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920462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34A2-DF76-4766-A3E7-95C8143643AB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429922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403AA-D9F3-4137-A6DF-F38E8A3A5D26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74837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itchFamily="18" charset="0"/>
              </a:defRPr>
            </a:lvl1pPr>
            <a:lvl2pPr>
              <a:defRPr>
                <a:latin typeface="Cambria" pitchFamily="18" charset="0"/>
              </a:defRPr>
            </a:lvl2pPr>
            <a:lvl3pPr>
              <a:defRPr>
                <a:latin typeface="Cambria" pitchFamily="18" charset="0"/>
              </a:defRPr>
            </a:lvl3pPr>
            <a:lvl4pPr>
              <a:defRPr>
                <a:latin typeface="Cambria" pitchFamily="18" charset="0"/>
              </a:defRPr>
            </a:lvl4pPr>
            <a:lvl5pPr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809-2493-403E-9132-E3F8D93BC7E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005586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1596-DEC8-4641-B565-CEF675DB9DB8}" type="datetime1">
              <a:rPr lang="en-US" smtClean="0"/>
              <a:pPr/>
              <a:t>11/28/2016</a:t>
            </a:fld>
            <a:endParaRPr lang="bg-BG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962929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BB35A-7A9B-4EFE-8015-9C463C266C2F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293871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1F89-1C06-45C4-B9FF-95EB2D438357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6668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100B1CB-8CE9-473F-AC4B-9A7D8AA7FCE5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54429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DB65-12CA-4D9C-B034-8A94A8D2BE1F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49698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9F6A-CD01-40D1-B28C-9409470AD8C8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20265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2AE0-85FF-49B2-BFFE-8B7220946F4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5242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EAB-A039-4AA8-82D7-F2C295B04B16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98875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4D28-8DFB-4A55-B96C-991628106628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680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CB4F2-C4D4-4212-8F11-9DF9120F4635}" type="datetime1">
              <a:rPr lang="en-US" smtClean="0"/>
              <a:pPr/>
              <a:t>11/28/2016</a:t>
            </a:fld>
            <a:endParaRPr lang="bg-BG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0117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439358D-CEE7-427C-AFC6-F6E26E015ED4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43146"/>
            <a:ext cx="5627974" cy="394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9278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0F4E5AC-37B8-4EB7-958B-A464866AC00C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664E9D5-F7C4-4524-BE06-FC20E696796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60552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fca.edu/~galles/visualization/RedBlack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7200" dirty="0" smtClean="0"/>
              <a:t>СТРУКТУРИ ОТ ДАННИ И ПРОГРАМИРАНЕ</a:t>
            </a:r>
            <a:endParaRPr lang="bg-BG" sz="7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88778" y="4394490"/>
            <a:ext cx="8842075" cy="1069848"/>
          </a:xfrm>
        </p:spPr>
        <p:txBody>
          <a:bodyPr/>
          <a:lstStyle/>
          <a:p>
            <a:r>
              <a:rPr lang="bg-BG" dirty="0" smtClean="0">
                <a:latin typeface="+mj-lt"/>
              </a:rPr>
              <a:t>Лекция </a:t>
            </a:r>
            <a:r>
              <a:rPr lang="en-US" dirty="0" smtClean="0">
                <a:latin typeface="+mj-lt"/>
              </a:rPr>
              <a:t>8</a:t>
            </a:r>
            <a:r>
              <a:rPr lang="bg-BG" dirty="0" smtClean="0">
                <a:latin typeface="+mj-lt"/>
              </a:rPr>
              <a:t>: Червено-черни дървета. </a:t>
            </a:r>
            <a:r>
              <a:rPr lang="en-US" dirty="0" smtClean="0">
                <a:latin typeface="+mj-lt"/>
              </a:rPr>
              <a:t>Heap</a:t>
            </a:r>
            <a:r>
              <a:rPr lang="bg-BG" dirty="0" smtClean="0">
                <a:latin typeface="+mj-lt"/>
              </a:rPr>
              <a:t>.</a:t>
            </a:r>
            <a:r>
              <a:rPr lang="en-US" dirty="0" smtClean="0">
                <a:latin typeface="+mj-lt"/>
              </a:rPr>
              <a:t> </a:t>
            </a:r>
            <a:r>
              <a:rPr lang="bg-BG" dirty="0" smtClean="0">
                <a:latin typeface="+mj-lt"/>
              </a:rPr>
              <a:t>Приоритетна </a:t>
            </a:r>
            <a:r>
              <a:rPr lang="bg-BG" dirty="0" smtClean="0">
                <a:latin typeface="+mj-lt"/>
              </a:rPr>
              <a:t>опашка. Граф</a:t>
            </a:r>
            <a:endParaRPr lang="bg-BG" dirty="0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</a:t>
            </a:fld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6B0DC-E31A-43C7-8AC9-E7CB0F99BBAE}" type="datetime1">
              <a:rPr lang="en-US" smtClean="0"/>
              <a:pPr/>
              <a:t>11/28/2016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146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0D3-4DC6-47A1-AE7C-FD2D2CAA62BB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</a:t>
            </a:fld>
            <a:endParaRPr lang="bg-BG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866" y="533756"/>
            <a:ext cx="11268614" cy="56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872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872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8516B6D-D46F-47C7-A9A9-370798B65381}" type="slidenum">
              <a:rPr lang="en-US" altLang="en-US" sz="1000">
                <a:latin typeface="Arial" charset="0"/>
              </a:rPr>
              <a:pPr algn="r"/>
              <a:t>100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87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9872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872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872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057A33E-903A-407B-A980-A60C645CBD91}" type="slidenum">
              <a:rPr lang="en-US" altLang="en-US" sz="1000">
                <a:latin typeface="Arial" charset="0"/>
              </a:rPr>
              <a:pPr algn="r"/>
              <a:t>100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8729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98730" name="Rectangle 10"/>
          <p:cNvSpPr>
            <a:spLocks noChangeArrowheads="1"/>
          </p:cNvSpPr>
          <p:nvPr/>
        </p:nvSpPr>
        <p:spPr bwMode="auto">
          <a:xfrm>
            <a:off x="203200" y="685800"/>
            <a:ext cx="11988800" cy="52629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i="1" dirty="0">
                <a:solidFill>
                  <a:schemeClr val="tx1"/>
                </a:solidFill>
              </a:rPr>
              <a:t>а) </a:t>
            </a:r>
            <a:r>
              <a:rPr lang="bg-BG" sz="2400" b="1" i="1" dirty="0">
                <a:solidFill>
                  <a:schemeClr val="tx1"/>
                </a:solidFill>
              </a:rPr>
              <a:t>чрез матрица на съседство</a:t>
            </a: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За ориентиран граф с </a:t>
            </a:r>
            <a:r>
              <a:rPr lang="bg-BG" sz="2400" i="1" dirty="0">
                <a:solidFill>
                  <a:schemeClr val="tx1"/>
                </a:solidFill>
              </a:rPr>
              <a:t>n </a:t>
            </a:r>
            <a:r>
              <a:rPr lang="bg-BG" sz="2400" dirty="0">
                <a:solidFill>
                  <a:schemeClr val="tx1"/>
                </a:solidFill>
              </a:rPr>
              <a:t>върха, номерирани с </a:t>
            </a:r>
            <a:r>
              <a:rPr lang="bg-BG" sz="2400" i="1" dirty="0">
                <a:solidFill>
                  <a:schemeClr val="tx1"/>
                </a:solidFill>
              </a:rPr>
              <a:t>1, 2, ..., n, </a:t>
            </a:r>
            <a:r>
              <a:rPr lang="bg-BG" sz="2400" dirty="0">
                <a:solidFill>
                  <a:schemeClr val="tx1"/>
                </a:solidFill>
              </a:rPr>
              <a:t>матрицата на съседство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има </a:t>
            </a:r>
            <a:r>
              <a:rPr lang="bg-BG" sz="2400" i="1" dirty="0">
                <a:solidFill>
                  <a:schemeClr val="tx1"/>
                </a:solidFill>
              </a:rPr>
              <a:t>n </a:t>
            </a:r>
            <a:r>
              <a:rPr lang="bg-BG" sz="2400" dirty="0">
                <a:solidFill>
                  <a:schemeClr val="tx1"/>
                </a:solidFill>
              </a:rPr>
              <a:t>реда и </a:t>
            </a:r>
            <a:r>
              <a:rPr lang="bg-BG" sz="2400" i="1" dirty="0">
                <a:solidFill>
                  <a:schemeClr val="tx1"/>
                </a:solidFill>
              </a:rPr>
              <a:t>n </a:t>
            </a:r>
            <a:r>
              <a:rPr lang="bg-BG" sz="2400" dirty="0">
                <a:solidFill>
                  <a:schemeClr val="tx1"/>
                </a:solidFill>
              </a:rPr>
              <a:t>стълба. Ако </a:t>
            </a:r>
            <a:r>
              <a:rPr lang="bg-BG" sz="2400" i="1" dirty="0">
                <a:solidFill>
                  <a:schemeClr val="tx1"/>
                </a:solidFill>
              </a:rPr>
              <a:t>&lt;i, j&gt; </a:t>
            </a:r>
            <a:r>
              <a:rPr lang="bg-BG" sz="2400" dirty="0">
                <a:solidFill>
                  <a:schemeClr val="tx1"/>
                </a:solidFill>
              </a:rPr>
              <a:t>е дъга, ориентирана от връх </a:t>
            </a:r>
            <a:r>
              <a:rPr lang="bg-BG" sz="2400" i="1" dirty="0">
                <a:solidFill>
                  <a:schemeClr val="tx1"/>
                </a:solidFill>
              </a:rPr>
              <a:t>i </a:t>
            </a:r>
            <a:r>
              <a:rPr lang="bg-BG" sz="2400" dirty="0">
                <a:solidFill>
                  <a:schemeClr val="tx1"/>
                </a:solidFill>
              </a:rPr>
              <a:t>до връх </a:t>
            </a:r>
            <a:r>
              <a:rPr lang="bg-BG" sz="2400" i="1" dirty="0">
                <a:solidFill>
                  <a:schemeClr val="tx1"/>
                </a:solidFill>
              </a:rPr>
              <a:t>j </a:t>
            </a:r>
            <a:r>
              <a:rPr lang="bg-BG" sz="2400" dirty="0">
                <a:solidFill>
                  <a:schemeClr val="tx1"/>
                </a:solidFill>
              </a:rPr>
              <a:t>в графа, елементът в </a:t>
            </a:r>
            <a:r>
              <a:rPr lang="bg-BG" sz="2400" i="1" dirty="0">
                <a:solidFill>
                  <a:schemeClr val="tx1"/>
                </a:solidFill>
              </a:rPr>
              <a:t>i</a:t>
            </a:r>
            <a:r>
              <a:rPr lang="bg-BG" sz="2400" dirty="0">
                <a:solidFill>
                  <a:schemeClr val="tx1"/>
                </a:solidFill>
              </a:rPr>
              <a:t>-тия ред и </a:t>
            </a:r>
            <a:r>
              <a:rPr lang="bg-BG" sz="2400" i="1" dirty="0">
                <a:solidFill>
                  <a:schemeClr val="tx1"/>
                </a:solidFill>
              </a:rPr>
              <a:t>j</a:t>
            </a:r>
            <a:r>
              <a:rPr lang="bg-BG" sz="2400" dirty="0">
                <a:solidFill>
                  <a:schemeClr val="tx1"/>
                </a:solidFill>
              </a:rPr>
              <a:t>-тия стълб на матрицата на съседство е равен на 1 (</a:t>
            </a:r>
            <a:r>
              <a:rPr lang="bg-BG" sz="2400" i="1" dirty="0">
                <a:solidFill>
                  <a:schemeClr val="tx1"/>
                </a:solidFill>
              </a:rPr>
              <a:t>A[i][j] == 1</a:t>
            </a:r>
            <a:r>
              <a:rPr lang="bg-BG" sz="2400" dirty="0">
                <a:solidFill>
                  <a:schemeClr val="tx1"/>
                </a:solidFill>
              </a:rPr>
              <a:t>), в противен случай той е </a:t>
            </a:r>
            <a:r>
              <a:rPr lang="bg-BG" sz="2400" i="1" dirty="0">
                <a:solidFill>
                  <a:schemeClr val="tx1"/>
                </a:solidFill>
              </a:rPr>
              <a:t>0 (A[i][j] == 0</a:t>
            </a:r>
            <a:r>
              <a:rPr lang="bg-BG" sz="2400" dirty="0">
                <a:solidFill>
                  <a:schemeClr val="tx1"/>
                </a:solidFill>
              </a:rPr>
              <a:t>).</a:t>
            </a:r>
          </a:p>
          <a:p>
            <a:r>
              <a:rPr lang="bg-BG" sz="2400" i="1" dirty="0">
                <a:solidFill>
                  <a:schemeClr val="tx1"/>
                </a:solidFill>
              </a:rPr>
              <a:t>Пример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798731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– физическо представяне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pic>
        <p:nvPicPr>
          <p:cNvPr id="798732" name="Picture 12" descr="2012-12-07_2315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317" y="3657601"/>
            <a:ext cx="3680883" cy="2411413"/>
          </a:xfrm>
          <a:prstGeom prst="rect">
            <a:avLst/>
          </a:prstGeom>
          <a:noFill/>
        </p:spPr>
      </p:pic>
      <p:pic>
        <p:nvPicPr>
          <p:cNvPr id="798733" name="Picture 13" descr="2012-12-07_2315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1601" y="4038600"/>
            <a:ext cx="4635500" cy="1843088"/>
          </a:xfrm>
          <a:prstGeom prst="rect">
            <a:avLst/>
          </a:prstGeom>
          <a:noFill/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D7DF-C254-42CF-B120-2840C89D910D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100</a:t>
            </a:fld>
            <a:endParaRPr lang="bg-BG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10363200" cy="1143000"/>
          </a:xfrm>
        </p:spPr>
        <p:txBody>
          <a:bodyPr/>
          <a:lstStyle/>
          <a:p>
            <a:r>
              <a:rPr lang="en-US" smtClean="0"/>
              <a:t>Examples</a:t>
            </a:r>
            <a:endParaRPr lang="en-US" baseline="30000" smtClean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8594" t="35333" r="6250" b="23333"/>
          <a:stretch>
            <a:fillRect/>
          </a:stretch>
        </p:blipFill>
        <p:spPr bwMode="auto">
          <a:xfrm>
            <a:off x="711199" y="2590799"/>
            <a:ext cx="11135057" cy="297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1117600" y="2133600"/>
            <a:ext cx="1026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/>
              <a:t>Graph</a:t>
            </a:r>
            <a:r>
              <a:rPr lang="bg-BG" b="1" dirty="0"/>
              <a:t>			</a:t>
            </a:r>
            <a:r>
              <a:rPr lang="bg-BG" b="1" dirty="0" smtClean="0"/>
              <a:t>              М</a:t>
            </a:r>
            <a:r>
              <a:rPr lang="bg-BG" b="1" dirty="0"/>
              <a:t>			</a:t>
            </a:r>
            <a:r>
              <a:rPr lang="bg-BG" b="1" dirty="0" smtClean="0"/>
              <a:t>                                           М</a:t>
            </a:r>
            <a:r>
              <a:rPr lang="bg-BG" b="1" baseline="30000" dirty="0" smtClean="0"/>
              <a:t>2</a:t>
            </a:r>
            <a:endParaRPr lang="en-US" b="1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179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179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7E7AA89-6001-4325-A066-6196FC570CD7}" type="slidenum">
              <a:rPr lang="en-US" altLang="en-US" sz="1000">
                <a:latin typeface="Arial" charset="0"/>
              </a:rPr>
              <a:pPr algn="r"/>
              <a:t>102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179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0179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179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180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37EDBF2-74D9-45BD-AE8B-4B042DF1C6E5}" type="slidenum">
              <a:rPr lang="en-US" altLang="en-US" sz="1000">
                <a:latin typeface="Arial" charset="0"/>
              </a:rPr>
              <a:pPr algn="r"/>
              <a:t>102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1801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01802" name="Rectangle 10"/>
          <p:cNvSpPr>
            <a:spLocks noChangeArrowheads="1"/>
          </p:cNvSpPr>
          <p:nvPr/>
        </p:nvSpPr>
        <p:spPr bwMode="auto">
          <a:xfrm>
            <a:off x="203200" y="685800"/>
            <a:ext cx="11988800" cy="52629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>
                <a:solidFill>
                  <a:schemeClr val="tx1"/>
                </a:solidFill>
              </a:rPr>
              <a:t>Свойство</a:t>
            </a:r>
            <a:r>
              <a:rPr lang="bg-BG" sz="2400">
                <a:solidFill>
                  <a:schemeClr val="tx1"/>
                </a:solidFill>
              </a:rPr>
              <a:t>:</a:t>
            </a:r>
          </a:p>
          <a:p>
            <a:endParaRPr lang="bg-BG" sz="2400">
              <a:solidFill>
                <a:schemeClr val="tx1"/>
              </a:solidFill>
            </a:endParaRPr>
          </a:p>
          <a:p>
            <a:r>
              <a:rPr lang="bg-BG" sz="2400">
                <a:solidFill>
                  <a:schemeClr val="tx1"/>
                </a:solidFill>
              </a:rPr>
              <a:t>Два върха </a:t>
            </a:r>
            <a:r>
              <a:rPr lang="bg-BG" sz="2400" i="1">
                <a:solidFill>
                  <a:schemeClr val="tx1"/>
                </a:solidFill>
              </a:rPr>
              <a:t>i </a:t>
            </a:r>
            <a:r>
              <a:rPr lang="bg-BG" sz="2400">
                <a:solidFill>
                  <a:schemeClr val="tx1"/>
                </a:solidFill>
              </a:rPr>
              <a:t>и </a:t>
            </a:r>
            <a:r>
              <a:rPr lang="bg-BG" sz="2400" i="1">
                <a:solidFill>
                  <a:schemeClr val="tx1"/>
                </a:solidFill>
              </a:rPr>
              <a:t>j </a:t>
            </a:r>
            <a:r>
              <a:rPr lang="bg-BG" sz="2400">
                <a:solidFill>
                  <a:schemeClr val="tx1"/>
                </a:solidFill>
              </a:rPr>
              <a:t>са свързани с път с дължина 2, ако съществува връх </a:t>
            </a:r>
            <a:r>
              <a:rPr lang="bg-BG" sz="2400" i="1">
                <a:solidFill>
                  <a:schemeClr val="tx1"/>
                </a:solidFill>
              </a:rPr>
              <a:t>k</a:t>
            </a:r>
            <a:r>
              <a:rPr lang="bg-BG" sz="2400">
                <a:solidFill>
                  <a:schemeClr val="tx1"/>
                </a:solidFill>
              </a:rPr>
              <a:t>, така че </a:t>
            </a:r>
            <a:r>
              <a:rPr lang="bg-BG" sz="2400" i="1">
                <a:solidFill>
                  <a:schemeClr val="tx1"/>
                </a:solidFill>
              </a:rPr>
              <a:t>А[i][k] </a:t>
            </a:r>
            <a:r>
              <a:rPr lang="bg-BG" sz="2400">
                <a:solidFill>
                  <a:schemeClr val="tx1"/>
                </a:solidFill>
              </a:rPr>
              <a:t>и </a:t>
            </a:r>
            <a:r>
              <a:rPr lang="bg-BG" sz="2400" i="1">
                <a:solidFill>
                  <a:schemeClr val="tx1"/>
                </a:solidFill>
              </a:rPr>
              <a:t>A[k][j] </a:t>
            </a:r>
            <a:r>
              <a:rPr lang="bg-BG" sz="2400">
                <a:solidFill>
                  <a:schemeClr val="tx1"/>
                </a:solidFill>
              </a:rPr>
              <a:t>са равни на 1. Последното е в сила тогава и само тогава, когато </a:t>
            </a:r>
            <a:r>
              <a:rPr lang="bg-BG" sz="2400" i="1">
                <a:solidFill>
                  <a:schemeClr val="tx1"/>
                </a:solidFill>
              </a:rPr>
              <a:t>A</a:t>
            </a:r>
            <a:r>
              <a:rPr lang="bg-BG" sz="2400" baseline="30000">
                <a:solidFill>
                  <a:schemeClr val="tx1"/>
                </a:solidFill>
              </a:rPr>
              <a:t>2</a:t>
            </a:r>
            <a:r>
              <a:rPr lang="bg-BG" sz="2400" i="1">
                <a:solidFill>
                  <a:schemeClr val="tx1"/>
                </a:solidFill>
              </a:rPr>
              <a:t>[i][j] = 1</a:t>
            </a:r>
            <a:r>
              <a:rPr lang="bg-BG" sz="2400">
                <a:solidFill>
                  <a:schemeClr val="tx1"/>
                </a:solidFill>
              </a:rPr>
              <a:t>.</a:t>
            </a:r>
          </a:p>
          <a:p>
            <a:endParaRPr lang="bg-BG" sz="2400">
              <a:solidFill>
                <a:schemeClr val="tx1"/>
              </a:solidFill>
            </a:endParaRPr>
          </a:p>
          <a:p>
            <a:r>
              <a:rPr lang="bg-BG" sz="2400">
                <a:solidFill>
                  <a:schemeClr val="tx1"/>
                </a:solidFill>
              </a:rPr>
              <a:t>Аналогично два върха </a:t>
            </a:r>
            <a:r>
              <a:rPr lang="bg-BG" sz="2400" i="1">
                <a:solidFill>
                  <a:schemeClr val="tx1"/>
                </a:solidFill>
              </a:rPr>
              <a:t>i </a:t>
            </a:r>
            <a:r>
              <a:rPr lang="bg-BG" sz="2400">
                <a:solidFill>
                  <a:schemeClr val="tx1"/>
                </a:solidFill>
              </a:rPr>
              <a:t>и </a:t>
            </a:r>
            <a:r>
              <a:rPr lang="bg-BG" sz="2400" i="1">
                <a:solidFill>
                  <a:schemeClr val="tx1"/>
                </a:solidFill>
              </a:rPr>
              <a:t>j </a:t>
            </a:r>
            <a:r>
              <a:rPr lang="bg-BG" sz="2400">
                <a:solidFill>
                  <a:schemeClr val="tx1"/>
                </a:solidFill>
              </a:rPr>
              <a:t>са свързани с път с дължина 3, тогава и само тогава, когато </a:t>
            </a:r>
            <a:r>
              <a:rPr lang="bg-BG" sz="2400" i="1">
                <a:solidFill>
                  <a:schemeClr val="tx1"/>
                </a:solidFill>
              </a:rPr>
              <a:t>A</a:t>
            </a:r>
            <a:r>
              <a:rPr lang="bg-BG" sz="2400" baseline="30000">
                <a:solidFill>
                  <a:schemeClr val="tx1"/>
                </a:solidFill>
              </a:rPr>
              <a:t>3</a:t>
            </a:r>
            <a:r>
              <a:rPr lang="bg-BG" sz="2400" i="1">
                <a:solidFill>
                  <a:schemeClr val="tx1"/>
                </a:solidFill>
              </a:rPr>
              <a:t>[i][j] = 1</a:t>
            </a:r>
            <a:r>
              <a:rPr lang="bg-BG" sz="2400">
                <a:solidFill>
                  <a:schemeClr val="tx1"/>
                </a:solidFill>
              </a:rPr>
              <a:t>.</a:t>
            </a:r>
          </a:p>
          <a:p>
            <a:endParaRPr lang="bg-BG" sz="2400">
              <a:solidFill>
                <a:schemeClr val="tx1"/>
              </a:solidFill>
            </a:endParaRPr>
          </a:p>
          <a:p>
            <a:r>
              <a:rPr lang="bg-BG" sz="2400">
                <a:solidFill>
                  <a:schemeClr val="tx1"/>
                </a:solidFill>
              </a:rPr>
              <a:t>Съществува път с произволна дължина от връх </a:t>
            </a:r>
            <a:r>
              <a:rPr lang="bg-BG" sz="2400" i="1">
                <a:solidFill>
                  <a:schemeClr val="tx1"/>
                </a:solidFill>
              </a:rPr>
              <a:t>i </a:t>
            </a:r>
            <a:r>
              <a:rPr lang="bg-BG" sz="2400">
                <a:solidFill>
                  <a:schemeClr val="tx1"/>
                </a:solidFill>
              </a:rPr>
              <a:t>до връх </a:t>
            </a:r>
            <a:r>
              <a:rPr lang="bg-BG" sz="2400" i="1">
                <a:solidFill>
                  <a:schemeClr val="tx1"/>
                </a:solidFill>
              </a:rPr>
              <a:t>j</a:t>
            </a:r>
            <a:r>
              <a:rPr lang="bg-BG" sz="2400">
                <a:solidFill>
                  <a:schemeClr val="tx1"/>
                </a:solidFill>
              </a:rPr>
              <a:t>, тогава и само тогава, когато </a:t>
            </a:r>
            <a:r>
              <a:rPr lang="bg-BG" sz="2400" i="1">
                <a:solidFill>
                  <a:schemeClr val="tx1"/>
                </a:solidFill>
              </a:rPr>
              <a:t>A</a:t>
            </a:r>
            <a:r>
              <a:rPr lang="bg-BG" sz="2400" b="1" i="1" baseline="30000">
                <a:solidFill>
                  <a:schemeClr val="tx1"/>
                </a:solidFill>
              </a:rPr>
              <a:t>+</a:t>
            </a:r>
            <a:r>
              <a:rPr lang="bg-BG" sz="2400" i="1">
                <a:solidFill>
                  <a:schemeClr val="tx1"/>
                </a:solidFill>
              </a:rPr>
              <a:t>[i][j] = 1</a:t>
            </a:r>
            <a:r>
              <a:rPr lang="bg-BG" sz="2400">
                <a:solidFill>
                  <a:schemeClr val="tx1"/>
                </a:solidFill>
              </a:rPr>
              <a:t>, където</a:t>
            </a:r>
          </a:p>
          <a:p>
            <a:r>
              <a:rPr lang="bg-BG" sz="2400">
                <a:solidFill>
                  <a:schemeClr val="tx1"/>
                </a:solidFill>
              </a:rPr>
              <a:t>         A</a:t>
            </a:r>
            <a:r>
              <a:rPr lang="bg-BG" sz="2400" b="1" baseline="30000">
                <a:solidFill>
                  <a:schemeClr val="tx1"/>
                </a:solidFill>
              </a:rPr>
              <a:t>+</a:t>
            </a:r>
            <a:r>
              <a:rPr lang="bg-BG" sz="2400">
                <a:solidFill>
                  <a:schemeClr val="tx1"/>
                </a:solidFill>
              </a:rPr>
              <a:t> = A + A</a:t>
            </a:r>
            <a:r>
              <a:rPr lang="bg-BG" sz="2400" baseline="30000">
                <a:solidFill>
                  <a:schemeClr val="tx1"/>
                </a:solidFill>
              </a:rPr>
              <a:t>2</a:t>
            </a:r>
            <a:r>
              <a:rPr lang="bg-BG" sz="2400">
                <a:solidFill>
                  <a:schemeClr val="tx1"/>
                </a:solidFill>
              </a:rPr>
              <a:t> + A</a:t>
            </a:r>
            <a:r>
              <a:rPr lang="bg-BG" sz="2400" baseline="30000">
                <a:solidFill>
                  <a:schemeClr val="tx1"/>
                </a:solidFill>
              </a:rPr>
              <a:t>3</a:t>
            </a:r>
            <a:r>
              <a:rPr lang="bg-BG" sz="2400">
                <a:solidFill>
                  <a:schemeClr val="tx1"/>
                </a:solidFill>
              </a:rPr>
              <a:t> + …</a:t>
            </a:r>
          </a:p>
          <a:p>
            <a:r>
              <a:rPr lang="bg-BG" sz="2400">
                <a:solidFill>
                  <a:schemeClr val="tx1"/>
                </a:solidFill>
              </a:rPr>
              <a:t>Безкрайната сума има само краен брой значещи събираеми. В сила е, че A</a:t>
            </a:r>
            <a:r>
              <a:rPr lang="bg-BG" sz="2400" baseline="30000">
                <a:solidFill>
                  <a:schemeClr val="tx1"/>
                </a:solidFill>
              </a:rPr>
              <a:t>p</a:t>
            </a:r>
            <a:r>
              <a:rPr lang="bg-BG" sz="2400">
                <a:solidFill>
                  <a:schemeClr val="tx1"/>
                </a:solidFill>
              </a:rPr>
              <a:t> = A</a:t>
            </a:r>
            <a:r>
              <a:rPr lang="bg-BG" sz="2400" baseline="30000">
                <a:solidFill>
                  <a:schemeClr val="tx1"/>
                </a:solidFill>
              </a:rPr>
              <a:t>n</a:t>
            </a:r>
            <a:r>
              <a:rPr lang="bg-BG" sz="2400">
                <a:solidFill>
                  <a:schemeClr val="tx1"/>
                </a:solidFill>
              </a:rPr>
              <a:t>, за всяко </a:t>
            </a:r>
            <a:r>
              <a:rPr lang="bg-BG" sz="2400" i="1">
                <a:solidFill>
                  <a:schemeClr val="tx1"/>
                </a:solidFill>
              </a:rPr>
              <a:t>p </a:t>
            </a:r>
            <a:r>
              <a:rPr lang="bg-BG" sz="2400">
                <a:solidFill>
                  <a:schemeClr val="tx1"/>
                </a:solidFill>
              </a:rPr>
              <a:t>≥ </a:t>
            </a:r>
            <a:r>
              <a:rPr lang="bg-BG" sz="2400" i="1">
                <a:solidFill>
                  <a:schemeClr val="tx1"/>
                </a:solidFill>
              </a:rPr>
              <a:t>n</a:t>
            </a:r>
            <a:r>
              <a:rPr lang="bg-BG" sz="2400">
                <a:solidFill>
                  <a:schemeClr val="tx1"/>
                </a:solidFill>
              </a:rPr>
              <a:t>.</a:t>
            </a:r>
          </a:p>
          <a:p>
            <a:endParaRPr lang="bg-BG" sz="2400">
              <a:solidFill>
                <a:schemeClr val="tx1"/>
              </a:solidFill>
            </a:endParaRPr>
          </a:p>
        </p:txBody>
      </p:sp>
      <p:sp>
        <p:nvSpPr>
          <p:cNvPr id="801803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– физическо представяне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8B5C-7516-4835-984A-4973C6E7754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102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281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282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5E39F611-A7F8-4B0B-A66A-34314E865884}" type="slidenum">
              <a:rPr lang="en-US" altLang="en-US" sz="1000">
                <a:latin typeface="Arial" charset="0"/>
              </a:rPr>
              <a:pPr algn="r"/>
              <a:t>103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282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0282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282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282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59FE98F-1B8D-4555-90C4-631DC3AAF24E}" type="slidenum">
              <a:rPr lang="en-US" altLang="en-US" sz="1000">
                <a:latin typeface="Arial" charset="0"/>
              </a:rPr>
              <a:pPr algn="r"/>
              <a:t>103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2825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02826" name="Rectangle 10"/>
          <p:cNvSpPr>
            <a:spLocks noChangeArrowheads="1"/>
          </p:cNvSpPr>
          <p:nvPr/>
        </p:nvSpPr>
        <p:spPr bwMode="auto">
          <a:xfrm>
            <a:off x="203200" y="685801"/>
            <a:ext cx="119888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dirty="0">
                <a:solidFill>
                  <a:schemeClr val="tx1"/>
                </a:solidFill>
              </a:rPr>
              <a:t>За някои приложения, ако не съществува дъга &lt;</a:t>
            </a:r>
            <a:r>
              <a:rPr lang="bg-BG" sz="2400" i="1" dirty="0">
                <a:solidFill>
                  <a:schemeClr val="tx1"/>
                </a:solidFill>
              </a:rPr>
              <a:t>i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j</a:t>
            </a:r>
            <a:r>
              <a:rPr lang="bg-BG" sz="2400" dirty="0">
                <a:solidFill>
                  <a:schemeClr val="tx1"/>
                </a:solidFill>
              </a:rPr>
              <a:t>&gt;, но съществува дъга &lt;</a:t>
            </a:r>
            <a:r>
              <a:rPr lang="bg-BG" sz="2400" i="1" dirty="0">
                <a:solidFill>
                  <a:schemeClr val="tx1"/>
                </a:solidFill>
              </a:rPr>
              <a:t>j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i</a:t>
            </a:r>
            <a:r>
              <a:rPr lang="bg-BG" sz="2400" dirty="0">
                <a:solidFill>
                  <a:schemeClr val="tx1"/>
                </a:solidFill>
              </a:rPr>
              <a:t>&gt;, елементът </a:t>
            </a:r>
            <a:r>
              <a:rPr lang="bg-BG" sz="2400" i="1" dirty="0">
                <a:solidFill>
                  <a:schemeClr val="tx1"/>
                </a:solidFill>
              </a:rPr>
              <a:t>A[i][j] </a:t>
            </a:r>
            <a:r>
              <a:rPr lang="bg-BG" sz="2400" dirty="0">
                <a:solidFill>
                  <a:schemeClr val="tx1"/>
                </a:solidFill>
              </a:rPr>
              <a:t>се свързва с -1, вместо с 0, а </a:t>
            </a:r>
            <a:r>
              <a:rPr lang="bg-BG" sz="2400" i="1" dirty="0">
                <a:solidFill>
                  <a:schemeClr val="tx1"/>
                </a:solidFill>
              </a:rPr>
              <a:t>A[j][i] </a:t>
            </a:r>
            <a:r>
              <a:rPr lang="bg-BG" sz="2400" dirty="0">
                <a:solidFill>
                  <a:schemeClr val="tx1"/>
                </a:solidFill>
              </a:rPr>
              <a:t>е равен на 1.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Матрици на съседство, с голям брой нулеви елементи, се наричат </a:t>
            </a:r>
            <a:r>
              <a:rPr lang="bg-BG" sz="2400" b="1" i="1" dirty="0">
                <a:solidFill>
                  <a:schemeClr val="tx1"/>
                </a:solidFill>
              </a:rPr>
              <a:t>разредени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Ако графът е претеглен, в </a:t>
            </a:r>
            <a:r>
              <a:rPr lang="bg-BG" sz="2400" i="1" dirty="0">
                <a:solidFill>
                  <a:schemeClr val="tx1"/>
                </a:solidFill>
              </a:rPr>
              <a:t>A[i][j] </a:t>
            </a:r>
            <a:r>
              <a:rPr lang="bg-BG" sz="2400" dirty="0">
                <a:solidFill>
                  <a:schemeClr val="tx1"/>
                </a:solidFill>
              </a:rPr>
              <a:t>се указва теглото </a:t>
            </a:r>
            <a:r>
              <a:rPr lang="bg-BG" sz="2400" i="1" dirty="0">
                <a:solidFill>
                  <a:schemeClr val="tx1"/>
                </a:solidFill>
              </a:rPr>
              <a:t>w(&lt;i, j&gt;)</a:t>
            </a:r>
            <a:r>
              <a:rPr lang="bg-BG" sz="2400" dirty="0">
                <a:solidFill>
                  <a:schemeClr val="tx1"/>
                </a:solidFill>
              </a:rPr>
              <a:t>. В този случай матрицата на съседство се нарича </a:t>
            </a:r>
            <a:r>
              <a:rPr lang="bg-BG" sz="2400" b="1" i="1" dirty="0">
                <a:solidFill>
                  <a:schemeClr val="tx1"/>
                </a:solidFill>
              </a:rPr>
              <a:t>матрица на теглата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b="1" i="1" dirty="0">
                <a:solidFill>
                  <a:schemeClr val="tx1"/>
                </a:solidFill>
              </a:rPr>
              <a:t>Предимство на това представяне</a:t>
            </a:r>
            <a:r>
              <a:rPr lang="bg-BG" sz="2400" dirty="0">
                <a:solidFill>
                  <a:schemeClr val="tx1"/>
                </a:solidFill>
              </a:rPr>
              <a:t>:</a:t>
            </a:r>
          </a:p>
          <a:p>
            <a:r>
              <a:rPr lang="bg-BG" sz="2400" dirty="0">
                <a:solidFill>
                  <a:schemeClr val="tx1"/>
                </a:solidFill>
              </a:rPr>
              <a:t>Проверката дали съществува ребро между два върха е от порядъка на константа, а намирането на наследниците на даден връх е с линейна сложност.</a:t>
            </a:r>
          </a:p>
          <a:p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802827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– физическо представяне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F54A-F5C2-457D-8DF5-57D4755C171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103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384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384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E3C9F95-AE83-4712-8D3D-0BC978263F73}" type="slidenum">
              <a:rPr lang="en-US" altLang="en-US" sz="1000">
                <a:latin typeface="Arial" charset="0"/>
              </a:rPr>
              <a:pPr algn="r"/>
              <a:t>104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384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0384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384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384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D106021-CC82-46BF-A9FF-84A996061C40}" type="slidenum">
              <a:rPr lang="en-US" altLang="en-US" sz="1000">
                <a:latin typeface="Arial" charset="0"/>
              </a:rPr>
              <a:pPr algn="r"/>
              <a:t>104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3849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03850" name="Rectangle 10"/>
          <p:cNvSpPr>
            <a:spLocks noChangeArrowheads="1"/>
          </p:cNvSpPr>
          <p:nvPr/>
        </p:nvSpPr>
        <p:spPr bwMode="auto">
          <a:xfrm>
            <a:off x="203200" y="685800"/>
            <a:ext cx="11988800" cy="363791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i="1" dirty="0">
                <a:solidFill>
                  <a:schemeClr val="tx1"/>
                </a:solidFill>
              </a:rPr>
              <a:t>б) </a:t>
            </a:r>
            <a:r>
              <a:rPr lang="bg-BG" sz="2400" b="1" i="1" dirty="0">
                <a:solidFill>
                  <a:schemeClr val="tx1"/>
                </a:solidFill>
              </a:rPr>
              <a:t>чрез матрица на инцидентност между върховете и ребрата</a:t>
            </a: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bg-BG" sz="2400" dirty="0">
                <a:solidFill>
                  <a:schemeClr val="tx1"/>
                </a:solidFill>
              </a:rPr>
              <a:t>Ако </a:t>
            </a:r>
            <a:r>
              <a:rPr lang="bg-BG" sz="2400" i="1" dirty="0">
                <a:solidFill>
                  <a:schemeClr val="tx1"/>
                </a:solidFill>
              </a:rPr>
              <a:t>G = (V, R) </a:t>
            </a:r>
            <a:r>
              <a:rPr lang="bg-BG" sz="2400" dirty="0">
                <a:solidFill>
                  <a:schemeClr val="tx1"/>
                </a:solidFill>
              </a:rPr>
              <a:t>и броят на върховете на </a:t>
            </a:r>
            <a:r>
              <a:rPr lang="bg-BG" sz="2400" i="1" dirty="0">
                <a:solidFill>
                  <a:schemeClr val="tx1"/>
                </a:solidFill>
              </a:rPr>
              <a:t>G </a:t>
            </a:r>
            <a:r>
              <a:rPr lang="bg-BG" sz="2400" dirty="0">
                <a:solidFill>
                  <a:schemeClr val="tx1"/>
                </a:solidFill>
              </a:rPr>
              <a:t>е </a:t>
            </a:r>
            <a:r>
              <a:rPr lang="bg-BG" sz="2400" i="1" dirty="0">
                <a:solidFill>
                  <a:schemeClr val="tx1"/>
                </a:solidFill>
              </a:rPr>
              <a:t>n</a:t>
            </a:r>
            <a:r>
              <a:rPr lang="bg-BG" sz="2400" dirty="0">
                <a:solidFill>
                  <a:schemeClr val="tx1"/>
                </a:solidFill>
              </a:rPr>
              <a:t>, а броят на ребрата му е </a:t>
            </a:r>
            <a:r>
              <a:rPr lang="bg-BG" sz="2400" i="1" dirty="0">
                <a:solidFill>
                  <a:schemeClr val="tx1"/>
                </a:solidFill>
              </a:rPr>
              <a:t>m</a:t>
            </a:r>
            <a:r>
              <a:rPr lang="bg-BG" sz="2400" dirty="0">
                <a:solidFill>
                  <a:schemeClr val="tx1"/>
                </a:solidFill>
              </a:rPr>
              <a:t>, матрицата на инцидентност между върховете и ребрата на </a:t>
            </a:r>
            <a:r>
              <a:rPr lang="bg-BG" sz="2400" i="1" dirty="0">
                <a:solidFill>
                  <a:schemeClr val="tx1"/>
                </a:solidFill>
              </a:rPr>
              <a:t>G </a:t>
            </a:r>
            <a:r>
              <a:rPr lang="bg-BG" sz="2400" dirty="0">
                <a:solidFill>
                  <a:schemeClr val="tx1"/>
                </a:solidFill>
              </a:rPr>
              <a:t>е матрица с размерност </a:t>
            </a:r>
            <a:r>
              <a:rPr lang="bg-BG" sz="2400" i="1" dirty="0">
                <a:solidFill>
                  <a:schemeClr val="tx1"/>
                </a:solidFill>
              </a:rPr>
              <a:t>n </a:t>
            </a:r>
            <a:r>
              <a:rPr lang="bg-BG" sz="2400" dirty="0">
                <a:solidFill>
                  <a:schemeClr val="tx1"/>
                </a:solidFill>
              </a:rPr>
              <a:t>x </a:t>
            </a:r>
            <a:r>
              <a:rPr lang="bg-BG" sz="2400" i="1" dirty="0">
                <a:solidFill>
                  <a:schemeClr val="tx1"/>
                </a:solidFill>
              </a:rPr>
              <a:t>m. </a:t>
            </a:r>
            <a:r>
              <a:rPr lang="bg-BG" sz="2400" dirty="0">
                <a:solidFill>
                  <a:schemeClr val="tx1"/>
                </a:solidFill>
              </a:rPr>
              <a:t>Редовете на матрицата представят върховете, а колоните й – ребрата.</a:t>
            </a:r>
          </a:p>
          <a:p>
            <a:pPr>
              <a:lnSpc>
                <a:spcPct val="12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bg-BG" sz="2400" dirty="0">
                <a:solidFill>
                  <a:schemeClr val="tx1"/>
                </a:solidFill>
              </a:rPr>
              <a:t>При ориентираните графи за всяко ребро </a:t>
            </a:r>
            <a:r>
              <a:rPr lang="bg-BG" sz="2400" i="1" dirty="0">
                <a:solidFill>
                  <a:schemeClr val="tx1"/>
                </a:solidFill>
              </a:rPr>
              <a:t>r</a:t>
            </a:r>
            <a:r>
              <a:rPr lang="bg-BG" sz="2400" i="1" baseline="-25000" dirty="0">
                <a:solidFill>
                  <a:schemeClr val="tx1"/>
                </a:solidFill>
              </a:rPr>
              <a:t>k</a:t>
            </a:r>
            <a:r>
              <a:rPr lang="bg-BG" sz="2400" i="1" dirty="0">
                <a:solidFill>
                  <a:schemeClr val="tx1"/>
                </a:solidFill>
              </a:rPr>
              <a:t> = &lt;i, j&gt; </a:t>
            </a:r>
            <a:r>
              <a:rPr lang="bg-BG" sz="2400" dirty="0">
                <a:solidFill>
                  <a:schemeClr val="tx1"/>
                </a:solidFill>
              </a:rPr>
              <a:t>стълбът с пореден номер </a:t>
            </a:r>
            <a:r>
              <a:rPr lang="bg-BG" sz="2400" i="1" dirty="0">
                <a:solidFill>
                  <a:schemeClr val="tx1"/>
                </a:solidFill>
              </a:rPr>
              <a:t>k </a:t>
            </a:r>
            <a:r>
              <a:rPr lang="bg-BG" sz="2400" dirty="0">
                <a:solidFill>
                  <a:schemeClr val="tx1"/>
                </a:solidFill>
              </a:rPr>
              <a:t>ще съдържа 1 в </a:t>
            </a:r>
            <a:r>
              <a:rPr lang="bg-BG" sz="2400" i="1" dirty="0">
                <a:solidFill>
                  <a:schemeClr val="tx1"/>
                </a:solidFill>
              </a:rPr>
              <a:t>i</a:t>
            </a:r>
            <a:r>
              <a:rPr lang="bg-BG" sz="2400" dirty="0">
                <a:solidFill>
                  <a:schemeClr val="tx1"/>
                </a:solidFill>
              </a:rPr>
              <a:t>-тата и -1 в </a:t>
            </a:r>
            <a:r>
              <a:rPr lang="bg-BG" sz="2400" i="1" dirty="0">
                <a:solidFill>
                  <a:schemeClr val="tx1"/>
                </a:solidFill>
              </a:rPr>
              <a:t>j-</a:t>
            </a:r>
            <a:r>
              <a:rPr lang="bg-BG" sz="2400" dirty="0">
                <a:solidFill>
                  <a:schemeClr val="tx1"/>
                </a:solidFill>
              </a:rPr>
              <a:t>тата си позиции. Останалите му позиции ще съдържат 0.</a:t>
            </a:r>
          </a:p>
          <a:p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803851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– физическо представяне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9EA93-9B20-438A-8759-7BB9002337EC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104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486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486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B8D0F61-22E1-4200-8CB1-7789EDABE685}" type="slidenum">
              <a:rPr lang="en-US" altLang="en-US" sz="1000">
                <a:latin typeface="Arial" charset="0"/>
              </a:rPr>
              <a:pPr algn="r"/>
              <a:t>105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48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0487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487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487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4E78619-284A-4B95-BAC5-EFC1EAA3D740}" type="slidenum">
              <a:rPr lang="en-US" altLang="en-US" sz="1000">
                <a:latin typeface="Arial" charset="0"/>
              </a:rPr>
              <a:pPr algn="r"/>
              <a:t>105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4873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04874" name="Rectangle 10"/>
          <p:cNvSpPr>
            <a:spLocks noChangeArrowheads="1"/>
          </p:cNvSpPr>
          <p:nvPr/>
        </p:nvSpPr>
        <p:spPr bwMode="auto">
          <a:xfrm>
            <a:off x="203200" y="685800"/>
            <a:ext cx="11988800" cy="369331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i="1">
                <a:solidFill>
                  <a:schemeClr val="tx1"/>
                </a:solidFill>
              </a:rPr>
              <a:t>Пример</a:t>
            </a:r>
            <a:r>
              <a:rPr lang="bg-BG">
                <a:solidFill>
                  <a:schemeClr val="tx1"/>
                </a:solidFill>
              </a:rPr>
              <a:t>.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04875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– физическо представяне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pic>
        <p:nvPicPr>
          <p:cNvPr id="804876" name="Picture 12" descr="2012-12-07_2315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317" y="1447801"/>
            <a:ext cx="4087283" cy="2411413"/>
          </a:xfrm>
          <a:prstGeom prst="rect">
            <a:avLst/>
          </a:prstGeom>
          <a:noFill/>
        </p:spPr>
      </p:pic>
      <p:pic>
        <p:nvPicPr>
          <p:cNvPr id="804877" name="Picture 13" descr="2012-12-08_0002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9552" y="3124201"/>
            <a:ext cx="6597649" cy="2562225"/>
          </a:xfrm>
          <a:prstGeom prst="rect">
            <a:avLst/>
          </a:prstGeom>
          <a:noFill/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A0D30-C834-4EC7-950B-205DD0532B39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105</a:t>
            </a:fld>
            <a:endParaRPr lang="bg-BG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589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589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BD3A610-39F4-4CF5-AB18-1245367F0B4C}" type="slidenum">
              <a:rPr lang="en-US" altLang="en-US" sz="1000">
                <a:latin typeface="Arial" charset="0"/>
              </a:rPr>
              <a:pPr algn="r"/>
              <a:t>106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589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0589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589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589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637F58A-1075-41E5-B4F4-9AECDC746F25}" type="slidenum">
              <a:rPr lang="en-US" altLang="en-US" sz="1000">
                <a:latin typeface="Arial" charset="0"/>
              </a:rPr>
              <a:pPr algn="r"/>
              <a:t>106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5897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05898" name="Rectangle 10"/>
          <p:cNvSpPr>
            <a:spLocks noChangeArrowheads="1"/>
          </p:cNvSpPr>
          <p:nvPr/>
        </p:nvSpPr>
        <p:spPr bwMode="auto">
          <a:xfrm>
            <a:off x="203200" y="920750"/>
            <a:ext cx="11988800" cy="415498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dirty="0">
                <a:solidFill>
                  <a:schemeClr val="tx1"/>
                </a:solidFill>
              </a:rPr>
              <a:t>Ако графът е неориетиран, стълбът </a:t>
            </a:r>
            <a:r>
              <a:rPr lang="bg-BG" sz="2400" i="1" dirty="0">
                <a:solidFill>
                  <a:schemeClr val="tx1"/>
                </a:solidFill>
              </a:rPr>
              <a:t>k </a:t>
            </a:r>
            <a:r>
              <a:rPr lang="bg-BG" sz="2400" dirty="0">
                <a:solidFill>
                  <a:schemeClr val="tx1"/>
                </a:solidFill>
              </a:rPr>
              <a:t>ще съдържа две единици в позициите </a:t>
            </a:r>
            <a:r>
              <a:rPr lang="bg-BG" sz="2400" i="1" dirty="0">
                <a:solidFill>
                  <a:schemeClr val="tx1"/>
                </a:solidFill>
              </a:rPr>
              <a:t>i </a:t>
            </a:r>
            <a:r>
              <a:rPr lang="bg-BG" sz="2400" dirty="0">
                <a:solidFill>
                  <a:schemeClr val="tx1"/>
                </a:solidFill>
              </a:rPr>
              <a:t>и </a:t>
            </a:r>
            <a:r>
              <a:rPr lang="bg-BG" sz="2400" i="1" dirty="0">
                <a:solidFill>
                  <a:schemeClr val="tx1"/>
                </a:solidFill>
              </a:rPr>
              <a:t>j</a:t>
            </a:r>
            <a:r>
              <a:rPr lang="bg-BG" sz="2400" dirty="0">
                <a:solidFill>
                  <a:schemeClr val="tx1"/>
                </a:solidFill>
              </a:rPr>
              <a:t>, а в останалите позиции стойностите ще са 0.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Ако графът има примка </a:t>
            </a:r>
            <a:r>
              <a:rPr lang="bg-BG" sz="2400" i="1" dirty="0">
                <a:solidFill>
                  <a:schemeClr val="tx1"/>
                </a:solidFill>
              </a:rPr>
              <a:t>&lt;i, i&gt;</a:t>
            </a:r>
            <a:r>
              <a:rPr lang="bg-BG" sz="2400" dirty="0">
                <a:solidFill>
                  <a:schemeClr val="tx1"/>
                </a:solidFill>
              </a:rPr>
              <a:t>, тогава в </a:t>
            </a:r>
            <a:r>
              <a:rPr lang="bg-BG" sz="2400" i="1" dirty="0">
                <a:solidFill>
                  <a:schemeClr val="tx1"/>
                </a:solidFill>
              </a:rPr>
              <a:t>i</a:t>
            </a:r>
            <a:r>
              <a:rPr lang="bg-BG" sz="2400" dirty="0">
                <a:solidFill>
                  <a:schemeClr val="tx1"/>
                </a:solidFill>
              </a:rPr>
              <a:t>-тата позиция на </a:t>
            </a:r>
            <a:r>
              <a:rPr lang="bg-BG" sz="2400" i="1" dirty="0">
                <a:solidFill>
                  <a:schemeClr val="tx1"/>
                </a:solidFill>
              </a:rPr>
              <a:t>k</a:t>
            </a:r>
            <a:r>
              <a:rPr lang="bg-BG" sz="2400" dirty="0">
                <a:solidFill>
                  <a:schemeClr val="tx1"/>
                </a:solidFill>
              </a:rPr>
              <a:t>-тия стълб стойността ще е 2, а в останалите – 0.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Това представяне се използва най-рядко, защото матрицата на инцидентност между върховете и ребрата е силно разредена, а необходимата за представянето й памет е от порядъка на </a:t>
            </a:r>
            <a:r>
              <a:rPr lang="bg-BG" sz="2400" i="1" dirty="0">
                <a:solidFill>
                  <a:schemeClr val="tx1"/>
                </a:solidFill>
              </a:rPr>
              <a:t>n.m.</a:t>
            </a:r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805899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– физическо представяне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CAD01-6994-4066-BC9B-581339112A40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106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691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691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D9A0A55-B39A-4199-AF91-55DB5EA6FF16}" type="slidenum">
              <a:rPr lang="en-US" altLang="en-US" sz="1000">
                <a:latin typeface="Arial" charset="0"/>
              </a:rPr>
              <a:pPr algn="r"/>
              <a:t>107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691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0691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691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692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7F552F7-3A26-48FF-AE4C-841C5DCE02ED}" type="slidenum">
              <a:rPr lang="en-US" altLang="en-US" sz="1000">
                <a:latin typeface="Arial" charset="0"/>
              </a:rPr>
              <a:pPr algn="r"/>
              <a:t>107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6921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06922" name="Rectangle 10"/>
          <p:cNvSpPr>
            <a:spLocks noChangeArrowheads="1"/>
          </p:cNvSpPr>
          <p:nvPr/>
        </p:nvSpPr>
        <p:spPr bwMode="auto">
          <a:xfrm>
            <a:off x="203200" y="920751"/>
            <a:ext cx="119888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Свързано представяне</a:t>
            </a: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Най-често се използват:</a:t>
            </a:r>
          </a:p>
          <a:p>
            <a:pPr>
              <a:buFontTx/>
              <a:buChar char="-"/>
            </a:pPr>
            <a:r>
              <a:rPr lang="bg-BG" sz="2400" i="1" dirty="0">
                <a:solidFill>
                  <a:schemeClr val="tx1"/>
                </a:solidFill>
              </a:rPr>
              <a:t> списък на инцидентностите</a:t>
            </a:r>
            <a:r>
              <a:rPr lang="bg-BG" sz="2400" dirty="0">
                <a:solidFill>
                  <a:schemeClr val="tx1"/>
                </a:solidFill>
              </a:rPr>
              <a:t>;</a:t>
            </a:r>
          </a:p>
          <a:p>
            <a:pPr>
              <a:buFontTx/>
              <a:buChar char="-"/>
            </a:pPr>
            <a:r>
              <a:rPr lang="bg-BG" sz="2400" i="1" dirty="0">
                <a:solidFill>
                  <a:schemeClr val="tx1"/>
                </a:solidFill>
              </a:rPr>
              <a:t> списък на ребрата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b="1" i="1" dirty="0">
                <a:solidFill>
                  <a:schemeClr val="tx1"/>
                </a:solidFill>
              </a:rPr>
              <a:t>а) представяне чрез списък на инцидентностите</a:t>
            </a:r>
          </a:p>
          <a:p>
            <a:endParaRPr lang="bg-BG" sz="2400" i="1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При това представяне за всеки връх на ориентирания граф се съхранява списък от преките му наследници.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806923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– физическо представяне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50B7-620C-4288-95A6-E4DE3D2994E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107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793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794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C2DE4A0-C45E-4E81-9983-96B815425953}" type="slidenum">
              <a:rPr lang="en-US" altLang="en-US" sz="1000">
                <a:latin typeface="Arial" charset="0"/>
              </a:rPr>
              <a:pPr algn="r"/>
              <a:t>108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794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0794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794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794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DDF0EB8-7B06-45C1-8BC1-2CF4E1253286}" type="slidenum">
              <a:rPr lang="en-US" altLang="en-US" sz="1000">
                <a:latin typeface="Arial" charset="0"/>
              </a:rPr>
              <a:pPr algn="r"/>
              <a:t>108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7945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07946" name="Rectangle 10"/>
          <p:cNvSpPr>
            <a:spLocks noChangeArrowheads="1"/>
          </p:cNvSpPr>
          <p:nvPr/>
        </p:nvSpPr>
        <p:spPr bwMode="auto">
          <a:xfrm>
            <a:off x="203200" y="920751"/>
            <a:ext cx="11988800" cy="120032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Пример.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07947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– физическо представяне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pic>
        <p:nvPicPr>
          <p:cNvPr id="807948" name="Picture 12" descr="2012-12-08_0021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4051" y="1371601"/>
            <a:ext cx="9658349" cy="5127625"/>
          </a:xfrm>
          <a:prstGeom prst="rect">
            <a:avLst/>
          </a:prstGeom>
          <a:noFill/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8DB-9043-4074-AF45-2C5D99631C94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108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896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896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8C582D2-FE77-40F1-9EA8-40F4223DDDEC}" type="slidenum">
              <a:rPr lang="en-US" altLang="en-US" sz="1000">
                <a:latin typeface="Arial" charset="0"/>
              </a:rPr>
              <a:pPr algn="r"/>
              <a:t>109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896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0896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896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896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05B6370-3F1D-4EED-9B5A-35EFB246A10B}" type="slidenum">
              <a:rPr lang="en-US" altLang="en-US" sz="1000">
                <a:latin typeface="Arial" charset="0"/>
              </a:rPr>
              <a:pPr algn="r"/>
              <a:t>109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8969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08970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08971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b="1" i="1">
                <a:solidFill>
                  <a:schemeClr val="tx1"/>
                </a:solidFill>
              </a:rPr>
              <a:t>Вариант, който ще използваме</a:t>
            </a:r>
            <a:endParaRPr lang="en-US" altLang="en-US" b="1" i="1">
              <a:solidFill>
                <a:schemeClr val="tx1"/>
              </a:solidFill>
            </a:endParaRPr>
          </a:p>
        </p:txBody>
      </p:sp>
      <p:pic>
        <p:nvPicPr>
          <p:cNvPr id="808973" name="Picture 13" descr="2012-12-08_0024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600" y="788988"/>
            <a:ext cx="9433984" cy="5764212"/>
          </a:xfrm>
          <a:prstGeom prst="rect">
            <a:avLst/>
          </a:prstGeom>
          <a:noFill/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B4DA5-4D83-453A-B915-409207418C2C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109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0DA9F-D072-4CD4-9A33-BA2373EFEAA4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</a:t>
            </a:fld>
            <a:endParaRPr lang="bg-BG"/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802" y="1433014"/>
            <a:ext cx="9766497" cy="436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91402" y="253453"/>
            <a:ext cx="103404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hlinkClick r:id="rId3"/>
              </a:rPr>
              <a:t>http://www.cs.usfca.edu/~galles/visualization/RedBlack.html</a:t>
            </a:r>
            <a:r>
              <a:rPr lang="bg-BG" sz="2800" dirty="0" smtClean="0"/>
              <a:t>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86853" y="887104"/>
            <a:ext cx="4367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Insert: 1,34, 5, 9,56, 45, 78, 212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998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998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CD04739-4CFC-4EE0-B431-E4EA9035B191}" type="slidenum">
              <a:rPr lang="en-US" altLang="en-US" sz="1000">
                <a:latin typeface="Arial" charset="0"/>
              </a:rPr>
              <a:pPr algn="r"/>
              <a:t>110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99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0999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999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0999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E35EB23-C751-4763-859B-76BA4D78BDDA}" type="slidenum">
              <a:rPr lang="en-US" altLang="en-US" sz="1000">
                <a:latin typeface="Arial" charset="0"/>
              </a:rPr>
              <a:pPr algn="r"/>
              <a:t>110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09993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09994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747897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3200" b="1" i="1">
                <a:solidFill>
                  <a:schemeClr val="tx1"/>
                </a:solidFill>
              </a:rPr>
              <a:t>  </a:t>
            </a: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  <a:p>
            <a:endParaRPr lang="bg-BG" sz="3200">
              <a:solidFill>
                <a:schemeClr val="tx1"/>
              </a:solidFill>
            </a:endParaRPr>
          </a:p>
        </p:txBody>
      </p:sp>
      <p:sp>
        <p:nvSpPr>
          <p:cNvPr id="809995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sz="2800" b="1" i="1">
                <a:solidFill>
                  <a:schemeClr val="tx1"/>
                </a:solidFill>
              </a:rPr>
              <a:t>Свързано представяне</a:t>
            </a:r>
            <a:r>
              <a:rPr lang="bg-BG" sz="4400" b="1" i="1">
                <a:solidFill>
                  <a:schemeClr val="tx1"/>
                </a:solidFill>
                <a:latin typeface="Arial" charset="0"/>
              </a:rPr>
              <a:t> </a:t>
            </a:r>
            <a:endParaRPr lang="en-US" altLang="en-US" sz="4400" b="1" i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09997" name="Rectangle 13"/>
          <p:cNvSpPr>
            <a:spLocks noChangeArrowheads="1"/>
          </p:cNvSpPr>
          <p:nvPr/>
        </p:nvSpPr>
        <p:spPr bwMode="auto">
          <a:xfrm>
            <a:off x="406400" y="1009650"/>
            <a:ext cx="10871200" cy="353943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При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това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представяне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сложността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за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намиране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всички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наследници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даден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връх</a:t>
            </a:r>
            <a:r>
              <a:rPr lang="en-US" sz="2800" dirty="0">
                <a:solidFill>
                  <a:schemeClr val="tx1"/>
                </a:solidFill>
              </a:rPr>
              <a:t> е </a:t>
            </a:r>
            <a:r>
              <a:rPr lang="en-US" sz="2800" dirty="0" err="1">
                <a:solidFill>
                  <a:schemeClr val="tx1"/>
                </a:solidFill>
              </a:rPr>
              <a:t>линейна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по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отношение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броя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наследниците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но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намирането</a:t>
            </a:r>
            <a:r>
              <a:rPr lang="bg-BG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връх</a:t>
            </a:r>
            <a:r>
              <a:rPr lang="en-US" sz="2800" dirty="0">
                <a:solidFill>
                  <a:schemeClr val="tx1"/>
                </a:solidFill>
              </a:rPr>
              <a:t> е </a:t>
            </a:r>
            <a:r>
              <a:rPr lang="en-US" sz="2800" dirty="0" err="1">
                <a:solidFill>
                  <a:schemeClr val="tx1"/>
                </a:solidFill>
              </a:rPr>
              <a:t>със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сложност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от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порядъка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броя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върховете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Проверката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дали</a:t>
            </a:r>
            <a:r>
              <a:rPr lang="bg-BG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съществува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ребро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между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два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върха</a:t>
            </a:r>
            <a:r>
              <a:rPr lang="en-US" sz="2800" dirty="0">
                <a:solidFill>
                  <a:schemeClr val="tx1"/>
                </a:solidFill>
              </a:rPr>
              <a:t> е </a:t>
            </a:r>
            <a:r>
              <a:rPr lang="en-US" sz="2800" dirty="0" err="1">
                <a:solidFill>
                  <a:schemeClr val="tx1"/>
                </a:solidFill>
              </a:rPr>
              <a:t>със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сложност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от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порядъка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броя</a:t>
            </a:r>
            <a:r>
              <a:rPr lang="bg-BG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наследниците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58E11-5128-4A2E-A30C-ED36F855DEA0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110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6733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6733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A05703B-1E9F-4B46-A385-9DB809C142D0}" type="slidenum">
              <a:rPr lang="en-US" altLang="en-US" sz="1000">
                <a:latin typeface="Arial" charset="0"/>
              </a:rPr>
              <a:pPr algn="r"/>
              <a:t>111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6733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6733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6733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6733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B034DB1-4AE2-4615-BE6F-63E20DE4DA30}" type="slidenum">
              <a:rPr lang="en-US" altLang="en-US" sz="1000">
                <a:latin typeface="Arial" charset="0"/>
              </a:rPr>
              <a:pPr algn="r"/>
              <a:t>111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67337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67338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67339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sz="2800" b="1" i="1">
                <a:solidFill>
                  <a:schemeClr val="tx1"/>
                </a:solidFill>
              </a:rPr>
              <a:t>Свързано представяне</a:t>
            </a:r>
            <a:r>
              <a:rPr lang="bg-BG" sz="4400" b="1" i="1">
                <a:solidFill>
                  <a:schemeClr val="tx1"/>
                </a:solidFill>
                <a:latin typeface="Arial" charset="0"/>
              </a:rPr>
              <a:t> </a:t>
            </a:r>
            <a:endParaRPr lang="en-US" altLang="en-US" sz="4400" b="1" i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67340" name="Rectangle 12"/>
          <p:cNvSpPr>
            <a:spLocks noChangeArrowheads="1"/>
          </p:cNvSpPr>
          <p:nvPr/>
        </p:nvSpPr>
        <p:spPr bwMode="auto">
          <a:xfrm>
            <a:off x="406400" y="1009650"/>
            <a:ext cx="10871200" cy="30469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б) </a:t>
            </a:r>
            <a:r>
              <a:rPr lang="en-US" sz="2400" b="1" i="1" dirty="0" err="1">
                <a:solidFill>
                  <a:schemeClr val="tx1"/>
                </a:solidFill>
              </a:rPr>
              <a:t>чрез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списък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на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ребрата</a:t>
            </a:r>
            <a:endParaRPr lang="bg-BG" sz="2400" b="1" i="1" dirty="0">
              <a:solidFill>
                <a:schemeClr val="tx1"/>
              </a:solidFill>
            </a:endParaRPr>
          </a:p>
          <a:p>
            <a:endParaRPr lang="en-US" sz="2400" b="1" i="1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Това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физическо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представяне</a:t>
            </a:r>
            <a:r>
              <a:rPr lang="en-US" sz="2400" dirty="0">
                <a:solidFill>
                  <a:schemeClr val="tx1"/>
                </a:solidFill>
              </a:rPr>
              <a:t> е </a:t>
            </a:r>
            <a:r>
              <a:rPr lang="en-US" sz="2400" dirty="0" err="1">
                <a:solidFill>
                  <a:schemeClr val="tx1"/>
                </a:solidFill>
              </a:rPr>
              <a:t>най-близко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до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дефиницията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граф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  <a:r>
              <a:rPr lang="en-US" sz="2400" dirty="0" err="1">
                <a:solidFill>
                  <a:schemeClr val="tx1"/>
                </a:solidFill>
              </a:rPr>
              <a:t>Ориентиран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граф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се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представя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като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списък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от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наредени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двойки</a:t>
            </a:r>
            <a:r>
              <a:rPr lang="en-US" sz="2400" dirty="0">
                <a:solidFill>
                  <a:schemeClr val="tx1"/>
                </a:solidFill>
              </a:rPr>
              <a:t> &lt;</a:t>
            </a:r>
            <a:r>
              <a:rPr lang="en-US" sz="2400" i="1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i="1" dirty="0">
                <a:solidFill>
                  <a:schemeClr val="tx1"/>
                </a:solidFill>
              </a:rPr>
              <a:t>j</a:t>
            </a:r>
            <a:r>
              <a:rPr lang="en-US" sz="2400" dirty="0">
                <a:solidFill>
                  <a:schemeClr val="tx1"/>
                </a:solidFill>
              </a:rPr>
              <a:t>&gt;.</a:t>
            </a:r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b="1" i="1" dirty="0">
                <a:solidFill>
                  <a:schemeClr val="tx1"/>
                </a:solidFill>
              </a:rPr>
              <a:t>Пример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67341" name="Picture 13" descr="2012-12-08_14154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5259388"/>
            <a:ext cx="10888133" cy="1065212"/>
          </a:xfrm>
          <a:prstGeom prst="rect">
            <a:avLst/>
          </a:prstGeom>
          <a:noFill/>
        </p:spPr>
      </p:pic>
      <p:pic>
        <p:nvPicPr>
          <p:cNvPr id="867342" name="Picture 14" descr="2012-12-07_2315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918" y="3106738"/>
            <a:ext cx="3128433" cy="1846262"/>
          </a:xfrm>
          <a:prstGeom prst="rect">
            <a:avLst/>
          </a:prstGeom>
          <a:noFill/>
        </p:spPr>
      </p:pic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9834-1690-4BE2-AEFC-77E671C78983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111</a:t>
            </a:fld>
            <a:endParaRPr lang="bg-BG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4992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4992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B71605B-8EB4-44BC-BBED-2A4F15ACCD84}" type="slidenum">
              <a:rPr lang="en-US" altLang="en-US" sz="1000">
                <a:latin typeface="Arial" charset="0"/>
              </a:rPr>
              <a:pPr algn="r"/>
              <a:t>112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499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4992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4992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4992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F624475-608C-41AC-9AA3-033C1BCDC655}" type="slidenum">
              <a:rPr lang="en-US" altLang="en-US" sz="1000">
                <a:latin typeface="Arial" charset="0"/>
              </a:rPr>
              <a:pPr algn="r"/>
              <a:t>112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49929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49930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49931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sz="2800" b="1" i="1">
                <a:solidFill>
                  <a:schemeClr val="tx1"/>
                </a:solidFill>
              </a:rPr>
              <a:t>Свързано представяне</a:t>
            </a:r>
            <a:r>
              <a:rPr lang="bg-BG" sz="4400" b="1" i="1">
                <a:solidFill>
                  <a:schemeClr val="tx1"/>
                </a:solidFill>
                <a:latin typeface="Arial" charset="0"/>
              </a:rPr>
              <a:t> </a:t>
            </a:r>
            <a:endParaRPr lang="en-US" altLang="en-US" sz="4400" b="1" i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49932" name="Rectangle 12"/>
          <p:cNvSpPr>
            <a:spLocks noChangeArrowheads="1"/>
          </p:cNvSpPr>
          <p:nvPr/>
        </p:nvSpPr>
        <p:spPr bwMode="auto">
          <a:xfrm>
            <a:off x="406400" y="1009650"/>
            <a:ext cx="10871200" cy="483209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При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това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представяне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сложността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за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намиране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bg-BG" sz="2800" dirty="0">
                <a:solidFill>
                  <a:schemeClr val="tx1"/>
                </a:solidFill>
              </a:rPr>
              <a:t>върховете на графа е от порядъка на броя на ребрата; сложността за намиране на </a:t>
            </a:r>
            <a:r>
              <a:rPr lang="en-US" sz="2800" dirty="0" err="1">
                <a:solidFill>
                  <a:schemeClr val="tx1"/>
                </a:solidFill>
              </a:rPr>
              <a:t>всички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наследници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даден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връх</a:t>
            </a:r>
            <a:r>
              <a:rPr lang="en-US" sz="2800" dirty="0">
                <a:solidFill>
                  <a:schemeClr val="tx1"/>
                </a:solidFill>
              </a:rPr>
              <a:t> е </a:t>
            </a:r>
            <a:r>
              <a:rPr lang="en-US" sz="2800" dirty="0" err="1">
                <a:solidFill>
                  <a:schemeClr val="tx1"/>
                </a:solidFill>
              </a:rPr>
              <a:t>линейна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по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отношение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броя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bg-BG" sz="2800" dirty="0">
                <a:solidFill>
                  <a:schemeClr val="tx1"/>
                </a:solidFill>
              </a:rPr>
              <a:t>ребрата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Проверката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дали</a:t>
            </a:r>
            <a:r>
              <a:rPr lang="bg-BG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съществува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ребро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между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два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върха</a:t>
            </a:r>
            <a:r>
              <a:rPr lang="en-US" sz="2800" dirty="0">
                <a:solidFill>
                  <a:schemeClr val="tx1"/>
                </a:solidFill>
              </a:rPr>
              <a:t> е </a:t>
            </a:r>
            <a:r>
              <a:rPr lang="en-US" sz="2800" dirty="0" err="1">
                <a:solidFill>
                  <a:schemeClr val="tx1"/>
                </a:solidFill>
              </a:rPr>
              <a:t>със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сложност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от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порядъка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броя</a:t>
            </a:r>
            <a:r>
              <a:rPr lang="bg-BG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bg-BG" sz="2800" dirty="0">
                <a:solidFill>
                  <a:schemeClr val="tx1"/>
                </a:solidFill>
              </a:rPr>
              <a:t>ребрата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D769-280D-4672-A231-282CCE1D7C44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112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101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101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8677663-CE7E-4DAE-A914-57D21939DEA6}" type="slidenum">
              <a:rPr lang="en-US" altLang="en-US" sz="1000">
                <a:latin typeface="Arial" charset="0"/>
              </a:rPr>
              <a:pPr algn="r"/>
              <a:t>113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101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1101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101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101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2BE3213-A4BA-408C-9DB9-5D92B487259E}" type="slidenum">
              <a:rPr lang="en-US" altLang="en-US" sz="1000">
                <a:latin typeface="Arial" charset="0"/>
              </a:rPr>
              <a:pPr algn="r"/>
              <a:t>113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1017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11018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11019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11020" name="Rectangle 12"/>
          <p:cNvSpPr>
            <a:spLocks noChangeArrowheads="1"/>
          </p:cNvSpPr>
          <p:nvPr/>
        </p:nvSpPr>
        <p:spPr bwMode="auto">
          <a:xfrm>
            <a:off x="609600" y="685801"/>
            <a:ext cx="10871200" cy="60016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template &lt;</a:t>
            </a:r>
            <a:r>
              <a:rPr lang="en-US" sz="2400" dirty="0" err="1">
                <a:solidFill>
                  <a:schemeClr val="tx1"/>
                </a:solidFill>
              </a:rPr>
              <a:t>typename</a:t>
            </a:r>
            <a:r>
              <a:rPr lang="en-US" sz="2400" dirty="0">
                <a:solidFill>
                  <a:schemeClr val="tx1"/>
                </a:solidFill>
              </a:rPr>
              <a:t> T&gt;</a:t>
            </a:r>
          </a:p>
          <a:p>
            <a:r>
              <a:rPr lang="en-US" sz="2400" dirty="0">
                <a:solidFill>
                  <a:schemeClr val="tx1"/>
                </a:solidFill>
              </a:rPr>
              <a:t>class graph</a:t>
            </a:r>
          </a:p>
          <a:p>
            <a:r>
              <a:rPr lang="en-US" sz="2400" dirty="0">
                <a:solidFill>
                  <a:schemeClr val="tx1"/>
                </a:solidFill>
              </a:rPr>
              <a:t>{ public: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void </a:t>
            </a:r>
            <a:r>
              <a:rPr lang="en-US" sz="2400" dirty="0" err="1">
                <a:solidFill>
                  <a:schemeClr val="tx1"/>
                </a:solidFill>
              </a:rPr>
              <a:t>addTop</a:t>
            </a:r>
            <a:r>
              <a:rPr lang="en-US" sz="2400" dirty="0">
                <a:solidFill>
                  <a:schemeClr val="tx1"/>
                </a:solidFill>
              </a:rPr>
              <a:t>(const T&amp;);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void </a:t>
            </a:r>
            <a:r>
              <a:rPr lang="en-US" sz="2400" dirty="0" err="1">
                <a:solidFill>
                  <a:schemeClr val="tx1"/>
                </a:solidFill>
              </a:rPr>
              <a:t>deleteTop</a:t>
            </a:r>
            <a:r>
              <a:rPr lang="en-US" sz="2400" dirty="0">
                <a:solidFill>
                  <a:schemeClr val="tx1"/>
                </a:solidFill>
              </a:rPr>
              <a:t>(const T&amp;);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void </a:t>
            </a:r>
            <a:r>
              <a:rPr lang="en-US" sz="2400" dirty="0" err="1">
                <a:solidFill>
                  <a:schemeClr val="tx1"/>
                </a:solidFill>
              </a:rPr>
              <a:t>addRib</a:t>
            </a:r>
            <a:r>
              <a:rPr lang="en-US" sz="2400" dirty="0">
                <a:solidFill>
                  <a:schemeClr val="tx1"/>
                </a:solidFill>
              </a:rPr>
              <a:t>(const T&amp;, const T&amp;);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void </a:t>
            </a:r>
            <a:r>
              <a:rPr lang="en-US" sz="2400" dirty="0" err="1">
                <a:solidFill>
                  <a:schemeClr val="tx1"/>
                </a:solidFill>
              </a:rPr>
              <a:t>deleteRib</a:t>
            </a:r>
            <a:r>
              <a:rPr lang="en-US" sz="2400" dirty="0">
                <a:solidFill>
                  <a:schemeClr val="tx1"/>
                </a:solidFill>
              </a:rPr>
              <a:t>(const T&amp;, const T&amp;);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 err="1">
                <a:solidFill>
                  <a:schemeClr val="tx1"/>
                </a:solidFill>
              </a:rPr>
              <a:t>bool</a:t>
            </a:r>
            <a:r>
              <a:rPr lang="en-US" sz="2400" dirty="0">
                <a:solidFill>
                  <a:schemeClr val="tx1"/>
                </a:solidFill>
              </a:rPr>
              <a:t> top(const T&amp;);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 err="1">
                <a:solidFill>
                  <a:schemeClr val="tx1"/>
                </a:solidFill>
              </a:rPr>
              <a:t>bool</a:t>
            </a:r>
            <a:r>
              <a:rPr lang="en-US" sz="2400" dirty="0">
                <a:solidFill>
                  <a:schemeClr val="tx1"/>
                </a:solidFill>
              </a:rPr>
              <a:t> rib(const T&amp;, const T&amp;);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 err="1">
                <a:solidFill>
                  <a:schemeClr val="tx1"/>
                </a:solidFill>
              </a:rPr>
              <a:t>bool</a:t>
            </a:r>
            <a:r>
              <a:rPr lang="en-US" sz="2400" dirty="0">
                <a:solidFill>
                  <a:schemeClr val="tx1"/>
                </a:solidFill>
              </a:rPr>
              <a:t> empty() const;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elem_link1&lt;T&gt;* point(const T&amp;);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 err="1">
                <a:solidFill>
                  <a:schemeClr val="tx1"/>
                </a:solidFill>
              </a:rPr>
              <a:t>LList</a:t>
            </a:r>
            <a:r>
              <a:rPr lang="en-US" sz="2400" dirty="0">
                <a:solidFill>
                  <a:schemeClr val="tx1"/>
                </a:solidFill>
              </a:rPr>
              <a:t>&lt;T&gt; vertexes();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void print();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</a:t>
            </a:r>
            <a:r>
              <a:rPr lang="en-US" sz="2400" dirty="0">
                <a:solidFill>
                  <a:schemeClr val="tx1"/>
                </a:solidFill>
              </a:rPr>
              <a:t>private: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 err="1">
                <a:solidFill>
                  <a:schemeClr val="tx1"/>
                </a:solidFill>
              </a:rPr>
              <a:t>LList</a:t>
            </a:r>
            <a:r>
              <a:rPr lang="en-US" sz="2400" dirty="0">
                <a:solidFill>
                  <a:schemeClr val="tx1"/>
                </a:solidFill>
              </a:rPr>
              <a:t>&lt; </a:t>
            </a:r>
            <a:r>
              <a:rPr lang="en-US" sz="2400" dirty="0" err="1">
                <a:solidFill>
                  <a:schemeClr val="tx1"/>
                </a:solidFill>
              </a:rPr>
              <a:t>LList</a:t>
            </a:r>
            <a:r>
              <a:rPr lang="en-US" sz="2400" dirty="0">
                <a:solidFill>
                  <a:schemeClr val="tx1"/>
                </a:solidFill>
              </a:rPr>
              <a:t>&lt;T&gt; &gt; g;</a:t>
            </a:r>
          </a:p>
          <a:p>
            <a:r>
              <a:rPr lang="en-US" sz="2400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B05-A7CC-46A8-B398-E57C1714C6B6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113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203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203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50A6DE97-75E6-45E7-BCA4-BAC151469D81}" type="slidenum">
              <a:rPr lang="en-US" altLang="en-US" sz="1000">
                <a:latin typeface="Arial" charset="0"/>
              </a:rPr>
              <a:pPr algn="r"/>
              <a:t>114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203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1203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203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204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0BF0F48-EDDB-441E-A058-6148ABBE7FE6}" type="slidenum">
              <a:rPr lang="en-US" altLang="en-US" sz="1000">
                <a:latin typeface="Arial" charset="0"/>
              </a:rPr>
              <a:pPr algn="r"/>
              <a:t>114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2041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12042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12043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12044" name="Rectangle 12"/>
          <p:cNvSpPr>
            <a:spLocks noChangeArrowheads="1"/>
          </p:cNvSpPr>
          <p:nvPr/>
        </p:nvSpPr>
        <p:spPr bwMode="auto">
          <a:xfrm>
            <a:off x="609600" y="685801"/>
            <a:ext cx="10871200" cy="463312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2400" b="1" i="1" dirty="0" err="1">
                <a:solidFill>
                  <a:schemeClr val="tx1"/>
                </a:solidFill>
              </a:rPr>
              <a:t>Включва</a:t>
            </a:r>
            <a:r>
              <a:rPr lang="bg-BG" sz="2400" b="1" i="1" dirty="0">
                <a:solidFill>
                  <a:schemeClr val="tx1"/>
                </a:solidFill>
              </a:rPr>
              <a:t>не на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връх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bg-BG" sz="2400" b="1" i="1" dirty="0">
                <a:solidFill>
                  <a:schemeClr val="tx1"/>
                </a:solidFill>
              </a:rPr>
              <a:t>в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неявния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граф</a:t>
            </a:r>
            <a:endParaRPr lang="bg-BG" sz="2400" b="1" i="1" dirty="0">
              <a:solidFill>
                <a:schemeClr val="tx1"/>
              </a:solidFill>
            </a:endParaRPr>
          </a:p>
          <a:p>
            <a:endParaRPr lang="en-US" sz="2400" b="1" i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sz="2400" dirty="0">
                <a:solidFill>
                  <a:schemeClr val="tx1"/>
                </a:solidFill>
              </a:rPr>
              <a:t>template &lt;</a:t>
            </a:r>
            <a:r>
              <a:rPr lang="en-US" sz="2400" dirty="0" err="1">
                <a:solidFill>
                  <a:schemeClr val="tx1"/>
                </a:solidFill>
              </a:rPr>
              <a:t>typename</a:t>
            </a:r>
            <a:r>
              <a:rPr lang="en-US" sz="2400" dirty="0">
                <a:solidFill>
                  <a:schemeClr val="tx1"/>
                </a:solidFill>
              </a:rPr>
              <a:t> T&gt;</a:t>
            </a: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sz="2400" dirty="0">
                <a:solidFill>
                  <a:schemeClr val="tx1"/>
                </a:solidFill>
              </a:rPr>
              <a:t>void graph&lt;T&gt;::</a:t>
            </a:r>
            <a:r>
              <a:rPr lang="en-US" sz="2400" dirty="0" err="1">
                <a:solidFill>
                  <a:schemeClr val="tx1"/>
                </a:solidFill>
              </a:rPr>
              <a:t>addTop</a:t>
            </a:r>
            <a:r>
              <a:rPr lang="en-US" sz="2400" dirty="0">
                <a:solidFill>
                  <a:schemeClr val="tx1"/>
                </a:solidFill>
              </a:rPr>
              <a:t>(const T&amp; a)</a:t>
            </a: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sz="2400" dirty="0">
                <a:solidFill>
                  <a:schemeClr val="tx1"/>
                </a:solidFill>
              </a:rPr>
              <a:t>{ // </a:t>
            </a:r>
            <a:r>
              <a:rPr lang="en-US" sz="2400" dirty="0" err="1">
                <a:solidFill>
                  <a:schemeClr val="tx1"/>
                </a:solidFill>
              </a:rPr>
              <a:t>създаване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линеен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списък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съдържащ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елемента</a:t>
            </a:r>
            <a:r>
              <a:rPr lang="en-US" sz="2400" dirty="0">
                <a:solidFill>
                  <a:schemeClr val="tx1"/>
                </a:solidFill>
              </a:rPr>
              <a:t> a</a:t>
            </a: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 err="1">
                <a:solidFill>
                  <a:schemeClr val="tx1"/>
                </a:solidFill>
              </a:rPr>
              <a:t>LList</a:t>
            </a:r>
            <a:r>
              <a:rPr lang="en-US" sz="2400" dirty="0">
                <a:solidFill>
                  <a:schemeClr val="tx1"/>
                </a:solidFill>
              </a:rPr>
              <a:t>&lt;T&gt; l;</a:t>
            </a: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 err="1">
                <a:solidFill>
                  <a:schemeClr val="tx1"/>
                </a:solidFill>
              </a:rPr>
              <a:t>l.toEnd</a:t>
            </a:r>
            <a:r>
              <a:rPr lang="en-US" sz="2400" dirty="0">
                <a:solidFill>
                  <a:schemeClr val="tx1"/>
                </a:solidFill>
              </a:rPr>
              <a:t>(a);</a:t>
            </a: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// </a:t>
            </a:r>
            <a:r>
              <a:rPr lang="en-US" sz="2400" dirty="0" err="1">
                <a:solidFill>
                  <a:schemeClr val="tx1"/>
                </a:solidFill>
              </a:rPr>
              <a:t>включване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върха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 err="1">
                <a:solidFill>
                  <a:schemeClr val="tx1"/>
                </a:solidFill>
              </a:rPr>
              <a:t>към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графа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 err="1">
                <a:solidFill>
                  <a:schemeClr val="tx1"/>
                </a:solidFill>
              </a:rPr>
              <a:t>g.toEnd</a:t>
            </a:r>
            <a:r>
              <a:rPr lang="en-US" sz="2400" dirty="0">
                <a:solidFill>
                  <a:schemeClr val="tx1"/>
                </a:solidFill>
              </a:rPr>
              <a:t>(l);</a:t>
            </a: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sz="2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53663-3263-4C50-B1AF-572CCEB52E45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114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305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306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63DCF78-EEAD-440D-9BF4-B4DF9A7F0C1D}" type="slidenum">
              <a:rPr lang="en-US" altLang="en-US" sz="1000">
                <a:latin typeface="Arial" charset="0"/>
              </a:rPr>
              <a:pPr algn="r"/>
              <a:t>115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306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1306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306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306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5FA89DC7-4DB1-4A55-A312-41D613F60942}" type="slidenum">
              <a:rPr lang="en-US" altLang="en-US" sz="1000">
                <a:latin typeface="Arial" charset="0"/>
              </a:rPr>
              <a:pPr algn="r"/>
              <a:t>115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3065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13066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13067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13068" name="Rectangle 12"/>
          <p:cNvSpPr>
            <a:spLocks noChangeArrowheads="1"/>
          </p:cNvSpPr>
          <p:nvPr/>
        </p:nvSpPr>
        <p:spPr bwMode="auto">
          <a:xfrm>
            <a:off x="609600" y="685801"/>
            <a:ext cx="10871200" cy="60016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Из</a:t>
            </a:r>
            <a:r>
              <a:rPr lang="en-US" sz="2400" b="1" i="1" dirty="0" err="1">
                <a:solidFill>
                  <a:schemeClr val="tx1"/>
                </a:solidFill>
              </a:rPr>
              <a:t>ключва</a:t>
            </a:r>
            <a:r>
              <a:rPr lang="bg-BG" sz="2400" b="1" i="1" dirty="0">
                <a:solidFill>
                  <a:schemeClr val="tx1"/>
                </a:solidFill>
              </a:rPr>
              <a:t>не на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bg-BG" sz="2400" b="1" i="1" dirty="0">
                <a:solidFill>
                  <a:schemeClr val="tx1"/>
                </a:solidFill>
              </a:rPr>
              <a:t>връх на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неявния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граф</a:t>
            </a:r>
            <a:endParaRPr lang="bg-BG" sz="2400" b="1" i="1" dirty="0">
              <a:solidFill>
                <a:schemeClr val="tx1"/>
              </a:solidFill>
            </a:endParaRPr>
          </a:p>
          <a:p>
            <a:endParaRPr lang="en-US" sz="2400" b="1" i="1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template &lt;</a:t>
            </a:r>
            <a:r>
              <a:rPr lang="en-US" sz="2400" dirty="0" err="1">
                <a:solidFill>
                  <a:schemeClr val="tx1"/>
                </a:solidFill>
              </a:rPr>
              <a:t>typename</a:t>
            </a:r>
            <a:r>
              <a:rPr lang="en-US" sz="2400" dirty="0">
                <a:solidFill>
                  <a:schemeClr val="tx1"/>
                </a:solidFill>
              </a:rPr>
              <a:t> T&gt;</a:t>
            </a:r>
          </a:p>
          <a:p>
            <a:r>
              <a:rPr lang="en-US" sz="2400" dirty="0">
                <a:solidFill>
                  <a:schemeClr val="tx1"/>
                </a:solidFill>
              </a:rPr>
              <a:t>void graph&lt;T&gt;::</a:t>
            </a:r>
            <a:r>
              <a:rPr lang="en-US" sz="2400" dirty="0" err="1">
                <a:solidFill>
                  <a:schemeClr val="tx1"/>
                </a:solidFill>
              </a:rPr>
              <a:t>deleteTop</a:t>
            </a:r>
            <a:r>
              <a:rPr lang="en-US" sz="2400" dirty="0">
                <a:solidFill>
                  <a:schemeClr val="tx1"/>
                </a:solidFill>
              </a:rPr>
              <a:t>(const T&amp; a)</a:t>
            </a:r>
          </a:p>
          <a:p>
            <a:r>
              <a:rPr lang="en-US" sz="2400" dirty="0">
                <a:solidFill>
                  <a:schemeClr val="tx1"/>
                </a:solidFill>
              </a:rPr>
              <a:t>{ </a:t>
            </a:r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// </a:t>
            </a:r>
            <a:r>
              <a:rPr lang="en-US" sz="2400" dirty="0" err="1">
                <a:solidFill>
                  <a:schemeClr val="tx1"/>
                </a:solidFill>
              </a:rPr>
              <a:t>обхождане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графа</a:t>
            </a:r>
            <a:r>
              <a:rPr lang="en-US" sz="2400" dirty="0">
                <a:solidFill>
                  <a:schemeClr val="tx1"/>
                </a:solidFill>
              </a:rPr>
              <a:t> с </a:t>
            </a:r>
            <a:r>
              <a:rPr lang="en-US" sz="2400" dirty="0" err="1">
                <a:solidFill>
                  <a:schemeClr val="tx1"/>
                </a:solidFill>
              </a:rPr>
              <a:t>цел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изтриване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всички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// </a:t>
            </a:r>
            <a:r>
              <a:rPr lang="en-US" sz="2400" dirty="0" err="1">
                <a:solidFill>
                  <a:schemeClr val="tx1"/>
                </a:solidFill>
              </a:rPr>
              <a:t>ребра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от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произволен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връх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до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върха</a:t>
            </a:r>
            <a:r>
              <a:rPr lang="en-US" sz="2400" dirty="0">
                <a:solidFill>
                  <a:schemeClr val="tx1"/>
                </a:solidFill>
              </a:rPr>
              <a:t> a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 err="1">
                <a:solidFill>
                  <a:schemeClr val="tx1"/>
                </a:solidFill>
              </a:rPr>
              <a:t>g.iterStart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elem_link1&lt;</a:t>
            </a:r>
            <a:r>
              <a:rPr lang="en-US" sz="2400" dirty="0" err="1">
                <a:solidFill>
                  <a:schemeClr val="tx1"/>
                </a:solidFill>
              </a:rPr>
              <a:t>LList</a:t>
            </a:r>
            <a:r>
              <a:rPr lang="en-US" sz="2400" dirty="0">
                <a:solidFill>
                  <a:schemeClr val="tx1"/>
                </a:solidFill>
              </a:rPr>
              <a:t>&lt;T&gt; &gt;* p = </a:t>
            </a:r>
            <a:r>
              <a:rPr lang="en-US" sz="2400" dirty="0" err="1">
                <a:solidFill>
                  <a:schemeClr val="tx1"/>
                </a:solidFill>
              </a:rPr>
              <a:t>g.iter</a:t>
            </a:r>
            <a:r>
              <a:rPr lang="en-US" sz="2400" dirty="0">
                <a:solidFill>
                  <a:schemeClr val="tx1"/>
                </a:solidFill>
              </a:rPr>
              <a:t>(), *r;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while(p)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{ p-&gt;</a:t>
            </a:r>
            <a:r>
              <a:rPr lang="en-US" sz="2400" dirty="0" err="1">
                <a:solidFill>
                  <a:schemeClr val="tx1"/>
                </a:solidFill>
              </a:rPr>
              <a:t>inf.iterStart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</a:t>
            </a:r>
            <a:r>
              <a:rPr lang="en-US" sz="2400" dirty="0">
                <a:solidFill>
                  <a:schemeClr val="tx1"/>
                </a:solidFill>
              </a:rPr>
              <a:t>elem_link1&lt;T&gt;* q = p-&gt;</a:t>
            </a:r>
            <a:r>
              <a:rPr lang="en-US" sz="2400" dirty="0" err="1">
                <a:solidFill>
                  <a:schemeClr val="tx1"/>
                </a:solidFill>
              </a:rPr>
              <a:t>inf.iter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if (rib(q-&gt;</a:t>
            </a:r>
            <a:r>
              <a:rPr lang="en-US" sz="2400" dirty="0" err="1">
                <a:solidFill>
                  <a:schemeClr val="tx1"/>
                </a:solidFill>
              </a:rPr>
              <a:t>inf</a:t>
            </a:r>
            <a:r>
              <a:rPr lang="en-US" sz="2400" dirty="0">
                <a:solidFill>
                  <a:schemeClr val="tx1"/>
                </a:solidFill>
              </a:rPr>
              <a:t>, a)) </a:t>
            </a:r>
            <a:r>
              <a:rPr lang="en-US" sz="2400" dirty="0" err="1">
                <a:solidFill>
                  <a:schemeClr val="tx1"/>
                </a:solidFill>
              </a:rPr>
              <a:t>deleteRib</a:t>
            </a:r>
            <a:r>
              <a:rPr lang="en-US" sz="2400" dirty="0">
                <a:solidFill>
                  <a:schemeClr val="tx1"/>
                </a:solidFill>
              </a:rPr>
              <a:t>(q-&gt;</a:t>
            </a:r>
            <a:r>
              <a:rPr lang="en-US" sz="2400" dirty="0" err="1">
                <a:solidFill>
                  <a:schemeClr val="tx1"/>
                </a:solidFill>
              </a:rPr>
              <a:t>inf</a:t>
            </a:r>
            <a:r>
              <a:rPr lang="en-US" sz="2400" dirty="0">
                <a:solidFill>
                  <a:schemeClr val="tx1"/>
                </a:solidFill>
              </a:rPr>
              <a:t>, a);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p = p-&gt;link;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}</a:t>
            </a:r>
            <a:endParaRPr lang="bg-BG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7C7C-03D3-4CA6-A908-3B105CCE7839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115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408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408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F434FFC-CB12-4FEC-B7BB-81EAC1CF02B2}" type="slidenum">
              <a:rPr lang="en-US" altLang="en-US" sz="1000">
                <a:latin typeface="Arial" charset="0"/>
              </a:rPr>
              <a:pPr algn="r"/>
              <a:t>116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40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1408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408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408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5459785-ECC8-402F-B97C-27776AD7F530}" type="slidenum">
              <a:rPr lang="en-US" altLang="en-US" sz="1000">
                <a:latin typeface="Arial" charset="0"/>
              </a:rPr>
              <a:pPr algn="r"/>
              <a:t>116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4089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14091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14092" name="Rectangle 12"/>
          <p:cNvSpPr>
            <a:spLocks noChangeArrowheads="1"/>
          </p:cNvSpPr>
          <p:nvPr/>
        </p:nvSpPr>
        <p:spPr bwMode="auto">
          <a:xfrm>
            <a:off x="609600" y="685801"/>
            <a:ext cx="10871200" cy="52629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>
                <a:solidFill>
                  <a:schemeClr val="tx1"/>
                </a:solidFill>
              </a:rPr>
              <a:t>// </a:t>
            </a:r>
            <a:r>
              <a:rPr lang="en-US" sz="2800" dirty="0" err="1">
                <a:solidFill>
                  <a:schemeClr val="tx1"/>
                </a:solidFill>
              </a:rPr>
              <a:t>изтриване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линейния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списък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представящ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>
                <a:solidFill>
                  <a:schemeClr val="tx1"/>
                </a:solidFill>
              </a:rPr>
              <a:t>// </a:t>
            </a:r>
            <a:r>
              <a:rPr lang="en-US" sz="2800" dirty="0" err="1">
                <a:solidFill>
                  <a:schemeClr val="tx1"/>
                </a:solidFill>
              </a:rPr>
              <a:t>върха</a:t>
            </a:r>
            <a:r>
              <a:rPr lang="en-US" sz="2800" dirty="0">
                <a:solidFill>
                  <a:schemeClr val="tx1"/>
                </a:solidFill>
              </a:rPr>
              <a:t> a и </a:t>
            </a:r>
            <a:r>
              <a:rPr lang="en-US" sz="2800" dirty="0" err="1">
                <a:solidFill>
                  <a:schemeClr val="tx1"/>
                </a:solidFill>
              </a:rPr>
              <a:t>неговите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наследници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 err="1">
                <a:solidFill>
                  <a:schemeClr val="tx1"/>
                </a:solidFill>
              </a:rPr>
              <a:t>g.iterStart</a:t>
            </a:r>
            <a:r>
              <a:rPr lang="en-US" sz="28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>
                <a:solidFill>
                  <a:schemeClr val="tx1"/>
                </a:solidFill>
              </a:rPr>
              <a:t>elem_link1&lt;T&gt;* q;</a:t>
            </a:r>
          </a:p>
          <a:p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>
                <a:solidFill>
                  <a:schemeClr val="tx1"/>
                </a:solidFill>
              </a:rPr>
              <a:t>do</a:t>
            </a:r>
          </a:p>
          <a:p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>
                <a:solidFill>
                  <a:schemeClr val="tx1"/>
                </a:solidFill>
              </a:rPr>
              <a:t>{ r = </a:t>
            </a:r>
            <a:r>
              <a:rPr lang="en-US" sz="2800" dirty="0" err="1">
                <a:solidFill>
                  <a:schemeClr val="tx1"/>
                </a:solidFill>
              </a:rPr>
              <a:t>g.iter</a:t>
            </a:r>
            <a:r>
              <a:rPr lang="en-US" sz="28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800" dirty="0">
                <a:solidFill>
                  <a:schemeClr val="tx1"/>
                </a:solidFill>
              </a:rPr>
              <a:t>        </a:t>
            </a:r>
            <a:r>
              <a:rPr lang="en-US" sz="2800" dirty="0">
                <a:solidFill>
                  <a:schemeClr val="tx1"/>
                </a:solidFill>
              </a:rPr>
              <a:t>r-&gt;</a:t>
            </a:r>
            <a:r>
              <a:rPr lang="en-US" sz="2800" dirty="0" err="1">
                <a:solidFill>
                  <a:schemeClr val="tx1"/>
                </a:solidFill>
              </a:rPr>
              <a:t>inf.iterStart</a:t>
            </a:r>
            <a:r>
              <a:rPr lang="en-US" sz="28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800" dirty="0">
                <a:solidFill>
                  <a:schemeClr val="tx1"/>
                </a:solidFill>
              </a:rPr>
              <a:t>        </a:t>
            </a:r>
            <a:r>
              <a:rPr lang="en-US" sz="2800" dirty="0">
                <a:solidFill>
                  <a:schemeClr val="tx1"/>
                </a:solidFill>
              </a:rPr>
              <a:t>q = r-&gt;</a:t>
            </a:r>
            <a:r>
              <a:rPr lang="en-US" sz="2800" dirty="0" err="1">
                <a:solidFill>
                  <a:schemeClr val="tx1"/>
                </a:solidFill>
              </a:rPr>
              <a:t>inf.iter</a:t>
            </a:r>
            <a:r>
              <a:rPr lang="en-US" sz="28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>
                <a:solidFill>
                  <a:schemeClr val="tx1"/>
                </a:solidFill>
              </a:rPr>
              <a:t>} while(q-&gt;</a:t>
            </a:r>
            <a:r>
              <a:rPr lang="en-US" sz="2800" dirty="0" err="1">
                <a:solidFill>
                  <a:schemeClr val="tx1"/>
                </a:solidFill>
              </a:rPr>
              <a:t>inf</a:t>
            </a:r>
            <a:r>
              <a:rPr lang="en-US" sz="2800" dirty="0">
                <a:solidFill>
                  <a:schemeClr val="tx1"/>
                </a:solidFill>
              </a:rPr>
              <a:t> != a); </a:t>
            </a:r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>
                <a:solidFill>
                  <a:schemeClr val="tx1"/>
                </a:solidFill>
              </a:rPr>
              <a:t>// a е </a:t>
            </a:r>
            <a:r>
              <a:rPr lang="en-US" sz="2800" dirty="0" err="1">
                <a:solidFill>
                  <a:schemeClr val="tx1"/>
                </a:solidFill>
              </a:rPr>
              <a:t>връх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на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графа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 err="1">
                <a:solidFill>
                  <a:schemeClr val="tx1"/>
                </a:solidFill>
              </a:rPr>
              <a:t>LList</a:t>
            </a:r>
            <a:r>
              <a:rPr lang="en-US" sz="2800" dirty="0">
                <a:solidFill>
                  <a:schemeClr val="tx1"/>
                </a:solidFill>
              </a:rPr>
              <a:t>&lt;T&gt; x;</a:t>
            </a:r>
          </a:p>
          <a:p>
            <a:r>
              <a:rPr lang="bg-BG" sz="2800" dirty="0">
                <a:solidFill>
                  <a:schemeClr val="tx1"/>
                </a:solidFill>
              </a:rPr>
              <a:t>     </a:t>
            </a:r>
            <a:r>
              <a:rPr lang="en-US" sz="2800" dirty="0" err="1">
                <a:solidFill>
                  <a:schemeClr val="tx1"/>
                </a:solidFill>
              </a:rPr>
              <a:t>g.deleteElem</a:t>
            </a:r>
            <a:r>
              <a:rPr lang="en-US" sz="2800" dirty="0">
                <a:solidFill>
                  <a:schemeClr val="tx1"/>
                </a:solidFill>
              </a:rPr>
              <a:t>(r, x);</a:t>
            </a:r>
          </a:p>
          <a:p>
            <a:r>
              <a:rPr lang="en-US" sz="28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995F-CB52-48A2-BD6A-78E94B2A6CD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116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510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510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E5C07CD-B980-4383-9E94-29D744B754C0}" type="slidenum">
              <a:rPr lang="en-US" altLang="en-US" sz="1000">
                <a:latin typeface="Arial" charset="0"/>
              </a:rPr>
              <a:pPr algn="r"/>
              <a:t>117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51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1511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511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511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A5C27F6-16A9-4AB3-9CDD-FD3993F8BD4F}" type="slidenum">
              <a:rPr lang="en-US" altLang="en-US" sz="1000">
                <a:latin typeface="Arial" charset="0"/>
              </a:rPr>
              <a:pPr algn="r"/>
              <a:t>117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5113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15114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15115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15116" name="Rectangle 12"/>
          <p:cNvSpPr>
            <a:spLocks noChangeArrowheads="1"/>
          </p:cNvSpPr>
          <p:nvPr/>
        </p:nvSpPr>
        <p:spPr bwMode="auto">
          <a:xfrm>
            <a:off x="609600" y="685800"/>
            <a:ext cx="10871200" cy="56323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В</a:t>
            </a:r>
            <a:r>
              <a:rPr lang="en-US" sz="2400" b="1" i="1" dirty="0" err="1">
                <a:solidFill>
                  <a:schemeClr val="tx1"/>
                </a:solidFill>
              </a:rPr>
              <a:t>ключва</a:t>
            </a:r>
            <a:r>
              <a:rPr lang="bg-BG" sz="2400" b="1" i="1" dirty="0">
                <a:solidFill>
                  <a:schemeClr val="tx1"/>
                </a:solidFill>
              </a:rPr>
              <a:t>не на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ребро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bg-BG" sz="2400" b="1" i="1" dirty="0">
                <a:solidFill>
                  <a:schemeClr val="tx1"/>
                </a:solidFill>
              </a:rPr>
              <a:t>в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неявния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граф</a:t>
            </a:r>
            <a:endParaRPr lang="bg-BG" sz="2400" b="1" i="1" dirty="0">
              <a:solidFill>
                <a:schemeClr val="tx1"/>
              </a:solidFill>
            </a:endParaRPr>
          </a:p>
          <a:p>
            <a:endParaRPr lang="en-US" sz="2400" b="1" i="1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template &lt;</a:t>
            </a:r>
            <a:r>
              <a:rPr lang="en-US" sz="2400" dirty="0" err="1">
                <a:solidFill>
                  <a:schemeClr val="tx1"/>
                </a:solidFill>
              </a:rPr>
              <a:t>typename</a:t>
            </a:r>
            <a:r>
              <a:rPr lang="en-US" sz="2400" dirty="0">
                <a:solidFill>
                  <a:schemeClr val="tx1"/>
                </a:solidFill>
              </a:rPr>
              <a:t> T&gt;</a:t>
            </a:r>
          </a:p>
          <a:p>
            <a:r>
              <a:rPr lang="en-US" sz="2400" dirty="0">
                <a:solidFill>
                  <a:schemeClr val="tx1"/>
                </a:solidFill>
              </a:rPr>
              <a:t>void graph&lt;T&gt;::</a:t>
            </a:r>
            <a:r>
              <a:rPr lang="en-US" sz="2400" dirty="0" err="1">
                <a:solidFill>
                  <a:schemeClr val="tx1"/>
                </a:solidFill>
              </a:rPr>
              <a:t>addRib</a:t>
            </a:r>
            <a:r>
              <a:rPr lang="en-US" sz="2400" dirty="0">
                <a:solidFill>
                  <a:schemeClr val="tx1"/>
                </a:solidFill>
              </a:rPr>
              <a:t>(const T&amp; a, const T&amp; b)</a:t>
            </a:r>
          </a:p>
          <a:p>
            <a:r>
              <a:rPr lang="en-US" sz="2400" dirty="0">
                <a:solidFill>
                  <a:schemeClr val="tx1"/>
                </a:solidFill>
              </a:rPr>
              <a:t>{ // </a:t>
            </a:r>
            <a:r>
              <a:rPr lang="en-US" sz="2400" dirty="0" err="1">
                <a:solidFill>
                  <a:schemeClr val="tx1"/>
                </a:solidFill>
              </a:rPr>
              <a:t>намиране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указател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към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върха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неявния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граф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elem_link1&lt;T&gt;* q = point(a), // </a:t>
            </a:r>
            <a:r>
              <a:rPr lang="en-US" sz="2400" dirty="0" err="1">
                <a:solidFill>
                  <a:schemeClr val="tx1"/>
                </a:solidFill>
              </a:rPr>
              <a:t>намира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указател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към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върха</a:t>
            </a:r>
            <a:r>
              <a:rPr lang="en-US" sz="2400" dirty="0">
                <a:solidFill>
                  <a:schemeClr val="tx1"/>
                </a:solidFill>
              </a:rPr>
              <a:t> a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                     </a:t>
            </a:r>
            <a:r>
              <a:rPr lang="en-US" sz="2400" dirty="0">
                <a:solidFill>
                  <a:schemeClr val="tx1"/>
                </a:solidFill>
              </a:rPr>
              <a:t>* p;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// </a:t>
            </a:r>
            <a:r>
              <a:rPr lang="bg-BG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включване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върха</a:t>
            </a:r>
            <a:r>
              <a:rPr lang="en-US" sz="2400" dirty="0">
                <a:solidFill>
                  <a:schemeClr val="tx1"/>
                </a:solidFill>
              </a:rPr>
              <a:t> b в </a:t>
            </a:r>
            <a:r>
              <a:rPr lang="en-US" sz="2400" dirty="0" err="1">
                <a:solidFill>
                  <a:schemeClr val="tx1"/>
                </a:solidFill>
              </a:rPr>
              <a:t>списъка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   // </a:t>
            </a:r>
            <a:r>
              <a:rPr lang="en-US" sz="2400" dirty="0" err="1">
                <a:solidFill>
                  <a:schemeClr val="tx1"/>
                </a:solidFill>
              </a:rPr>
              <a:t>от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наследниците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върха</a:t>
            </a:r>
            <a:r>
              <a:rPr lang="en-US" sz="2400" dirty="0">
                <a:solidFill>
                  <a:schemeClr val="tx1"/>
                </a:solidFill>
              </a:rPr>
              <a:t> a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p = new elem_link1&lt;T&gt;;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assert(p != NULL);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p-&gt;</a:t>
            </a:r>
            <a:r>
              <a:rPr lang="en-US" sz="2400" dirty="0" err="1">
                <a:solidFill>
                  <a:schemeClr val="tx1"/>
                </a:solidFill>
              </a:rPr>
              <a:t>inf</a:t>
            </a:r>
            <a:r>
              <a:rPr lang="en-US" sz="2400" dirty="0">
                <a:solidFill>
                  <a:schemeClr val="tx1"/>
                </a:solidFill>
              </a:rPr>
              <a:t> = b;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p-&gt;link = q-&gt;link;</a:t>
            </a:r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q-&gt;link = p;</a:t>
            </a:r>
          </a:p>
          <a:p>
            <a:r>
              <a:rPr lang="en-US" sz="2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F96A-A83F-4A9B-8118-13E38666B383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117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613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613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9CC896A-036C-49A8-A415-23E0B0452C83}" type="slidenum">
              <a:rPr lang="en-US" altLang="en-US" sz="1000">
                <a:latin typeface="Arial" charset="0"/>
              </a:rPr>
              <a:pPr algn="r"/>
              <a:t>118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613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1613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613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613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F57EBB4-967A-4E24-AB40-CC0570B5E32B}" type="slidenum">
              <a:rPr lang="en-US" altLang="en-US" sz="1000">
                <a:latin typeface="Arial" charset="0"/>
              </a:rPr>
              <a:pPr algn="r"/>
              <a:t>118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6137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16138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16139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16140" name="Rectangle 12"/>
          <p:cNvSpPr>
            <a:spLocks noChangeArrowheads="1"/>
          </p:cNvSpPr>
          <p:nvPr/>
        </p:nvSpPr>
        <p:spPr bwMode="auto">
          <a:xfrm>
            <a:off x="609600" y="685801"/>
            <a:ext cx="10871200" cy="60016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Из</a:t>
            </a:r>
            <a:r>
              <a:rPr lang="en-US" sz="2400" b="1" i="1" dirty="0" err="1">
                <a:solidFill>
                  <a:schemeClr val="tx1"/>
                </a:solidFill>
              </a:rPr>
              <a:t>ключва</a:t>
            </a:r>
            <a:r>
              <a:rPr lang="bg-BG" sz="2400" b="1" i="1" dirty="0">
                <a:solidFill>
                  <a:schemeClr val="tx1"/>
                </a:solidFill>
              </a:rPr>
              <a:t>не на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ребро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bg-BG" sz="2400" b="1" i="1" dirty="0">
                <a:solidFill>
                  <a:schemeClr val="tx1"/>
                </a:solidFill>
              </a:rPr>
              <a:t>в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неявния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b="1" i="1" dirty="0" err="1">
                <a:solidFill>
                  <a:schemeClr val="tx1"/>
                </a:solidFill>
              </a:rPr>
              <a:t>граф</a:t>
            </a:r>
            <a:endParaRPr lang="bg-BG" sz="2400" b="1" i="1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template &lt;</a:t>
            </a:r>
            <a:r>
              <a:rPr lang="en-US" sz="2400" dirty="0" err="1">
                <a:solidFill>
                  <a:schemeClr val="tx1"/>
                </a:solidFill>
              </a:rPr>
              <a:t>typename</a:t>
            </a:r>
            <a:r>
              <a:rPr lang="en-US" sz="2400" dirty="0">
                <a:solidFill>
                  <a:schemeClr val="tx1"/>
                </a:solidFill>
              </a:rPr>
              <a:t> T&gt;</a:t>
            </a:r>
          </a:p>
          <a:p>
            <a:r>
              <a:rPr lang="en-US" sz="2400" dirty="0">
                <a:solidFill>
                  <a:schemeClr val="tx1"/>
                </a:solidFill>
              </a:rPr>
              <a:t>void graph&lt;T&gt;::</a:t>
            </a:r>
            <a:r>
              <a:rPr lang="en-US" sz="2400" dirty="0" err="1">
                <a:solidFill>
                  <a:schemeClr val="tx1"/>
                </a:solidFill>
              </a:rPr>
              <a:t>deleteRib</a:t>
            </a:r>
            <a:r>
              <a:rPr lang="en-US" sz="2400" dirty="0">
                <a:solidFill>
                  <a:schemeClr val="tx1"/>
                </a:solidFill>
              </a:rPr>
              <a:t>(const T&amp; a, const T&amp; b)</a:t>
            </a:r>
          </a:p>
          <a:p>
            <a:r>
              <a:rPr lang="en-US" sz="2400" dirty="0">
                <a:solidFill>
                  <a:schemeClr val="tx1"/>
                </a:solidFill>
              </a:rPr>
              <a:t>{ </a:t>
            </a:r>
            <a:r>
              <a:rPr lang="en-US" sz="2400" dirty="0" err="1">
                <a:solidFill>
                  <a:schemeClr val="tx1"/>
                </a:solidFill>
              </a:rPr>
              <a:t>g.iterStart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elem_link1&lt;</a:t>
            </a:r>
            <a:r>
              <a:rPr lang="en-US" sz="2400" dirty="0" err="1">
                <a:solidFill>
                  <a:schemeClr val="tx1"/>
                </a:solidFill>
              </a:rPr>
              <a:t>LList</a:t>
            </a:r>
            <a:r>
              <a:rPr lang="en-US" sz="2400" dirty="0">
                <a:solidFill>
                  <a:schemeClr val="tx1"/>
                </a:solidFill>
              </a:rPr>
              <a:t>&lt;T&gt; &gt; *p;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elem_link1&lt;T&gt; *q;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do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</a:t>
            </a:r>
            <a:r>
              <a:rPr lang="en-US" sz="2400" dirty="0">
                <a:solidFill>
                  <a:schemeClr val="tx1"/>
                </a:solidFill>
              </a:rPr>
              <a:t>{ p = </a:t>
            </a:r>
            <a:r>
              <a:rPr lang="en-US" sz="2400" dirty="0" err="1">
                <a:solidFill>
                  <a:schemeClr val="tx1"/>
                </a:solidFill>
              </a:rPr>
              <a:t>g.iter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p-&gt;</a:t>
            </a:r>
            <a:r>
              <a:rPr lang="en-US" sz="2400" dirty="0" err="1">
                <a:solidFill>
                  <a:schemeClr val="tx1"/>
                </a:solidFill>
              </a:rPr>
              <a:t>inf.iterStart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 </a:t>
            </a:r>
            <a:r>
              <a:rPr lang="en-US" sz="2400" dirty="0">
                <a:solidFill>
                  <a:schemeClr val="tx1"/>
                </a:solidFill>
              </a:rPr>
              <a:t>q = p-&gt;</a:t>
            </a:r>
            <a:r>
              <a:rPr lang="en-US" sz="2400" dirty="0" err="1">
                <a:solidFill>
                  <a:schemeClr val="tx1"/>
                </a:solidFill>
              </a:rPr>
              <a:t>inf.iter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</a:t>
            </a:r>
            <a:r>
              <a:rPr lang="en-US" sz="2400" dirty="0">
                <a:solidFill>
                  <a:schemeClr val="tx1"/>
                </a:solidFill>
              </a:rPr>
              <a:t>} while (q-&gt;</a:t>
            </a:r>
            <a:r>
              <a:rPr lang="en-US" sz="2400" dirty="0" err="1">
                <a:solidFill>
                  <a:schemeClr val="tx1"/>
                </a:solidFill>
              </a:rPr>
              <a:t>inf</a:t>
            </a:r>
            <a:r>
              <a:rPr lang="en-US" sz="2400" dirty="0">
                <a:solidFill>
                  <a:schemeClr val="tx1"/>
                </a:solidFill>
              </a:rPr>
              <a:t> != a);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</a:t>
            </a:r>
            <a:r>
              <a:rPr lang="en-US" sz="2400" dirty="0">
                <a:solidFill>
                  <a:schemeClr val="tx1"/>
                </a:solidFill>
              </a:rPr>
              <a:t>q = q-&gt;link;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</a:t>
            </a:r>
            <a:r>
              <a:rPr lang="en-US" sz="2400" dirty="0">
                <a:solidFill>
                  <a:schemeClr val="tx1"/>
                </a:solidFill>
              </a:rPr>
              <a:t>// </a:t>
            </a:r>
            <a:r>
              <a:rPr lang="en-US" sz="2400" dirty="0" err="1">
                <a:solidFill>
                  <a:schemeClr val="tx1"/>
                </a:solidFill>
              </a:rPr>
              <a:t>намиране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указател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към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наследника</a:t>
            </a:r>
            <a:r>
              <a:rPr lang="en-US" sz="2400" dirty="0">
                <a:solidFill>
                  <a:schemeClr val="tx1"/>
                </a:solidFill>
              </a:rPr>
              <a:t> b </a:t>
            </a:r>
            <a:r>
              <a:rPr lang="en-US" sz="2400" dirty="0" err="1">
                <a:solidFill>
                  <a:schemeClr val="tx1"/>
                </a:solidFill>
              </a:rPr>
              <a:t>на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върха</a:t>
            </a:r>
            <a:r>
              <a:rPr lang="en-US" sz="2400" dirty="0">
                <a:solidFill>
                  <a:schemeClr val="tx1"/>
                </a:solidFill>
              </a:rPr>
              <a:t> a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</a:t>
            </a:r>
            <a:r>
              <a:rPr lang="en-US" sz="2400" dirty="0">
                <a:solidFill>
                  <a:schemeClr val="tx1"/>
                </a:solidFill>
              </a:rPr>
              <a:t>while(q-&gt;</a:t>
            </a:r>
            <a:r>
              <a:rPr lang="en-US" sz="2400" dirty="0" err="1">
                <a:solidFill>
                  <a:schemeClr val="tx1"/>
                </a:solidFill>
              </a:rPr>
              <a:t>inf</a:t>
            </a:r>
            <a:r>
              <a:rPr lang="en-US" sz="2400" dirty="0">
                <a:solidFill>
                  <a:schemeClr val="tx1"/>
                </a:solidFill>
              </a:rPr>
              <a:t> != b) q = q-&gt;link;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</a:t>
            </a:r>
            <a:r>
              <a:rPr lang="en-US" sz="2400" dirty="0">
                <a:solidFill>
                  <a:schemeClr val="tx1"/>
                </a:solidFill>
              </a:rPr>
              <a:t>T x;</a:t>
            </a:r>
            <a:r>
              <a:rPr lang="bg-BG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p-&gt;</a:t>
            </a:r>
            <a:r>
              <a:rPr lang="en-US" sz="2400" dirty="0" err="1">
                <a:solidFill>
                  <a:schemeClr val="tx1"/>
                </a:solidFill>
              </a:rPr>
              <a:t>inf.deleteElem</a:t>
            </a:r>
            <a:r>
              <a:rPr lang="en-US" sz="2400" dirty="0">
                <a:solidFill>
                  <a:schemeClr val="tx1"/>
                </a:solidFill>
              </a:rPr>
              <a:t>(q, x);</a:t>
            </a:r>
          </a:p>
          <a:p>
            <a:r>
              <a:rPr lang="en-US" sz="2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7411-51C0-43EE-ADF8-96A594863A33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118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715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715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83F583E-DEEF-47FF-9332-642748DEA85B}" type="slidenum">
              <a:rPr lang="en-US" altLang="en-US" sz="1000">
                <a:latin typeface="Arial" charset="0"/>
              </a:rPr>
              <a:pPr algn="r"/>
              <a:t>119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71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1715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715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716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E74BE12-6C03-49B4-A87D-CF0BAABB37DE}" type="slidenum">
              <a:rPr lang="en-US" altLang="en-US" sz="1000">
                <a:latin typeface="Arial" charset="0"/>
              </a:rPr>
              <a:pPr algn="r"/>
              <a:t>119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7161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17162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17163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17164" name="Rectangle 12"/>
          <p:cNvSpPr>
            <a:spLocks noChangeArrowheads="1"/>
          </p:cNvSpPr>
          <p:nvPr/>
        </p:nvSpPr>
        <p:spPr bwMode="auto">
          <a:xfrm>
            <a:off x="609600" y="685801"/>
            <a:ext cx="10871200" cy="52629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проверка дали елемент е връх на неявния граф</a:t>
            </a:r>
          </a:p>
          <a:p>
            <a:r>
              <a:rPr lang="en-US" sz="2400" dirty="0">
                <a:solidFill>
                  <a:schemeClr val="tx1"/>
                </a:solidFill>
              </a:rPr>
              <a:t>template &lt;</a:t>
            </a:r>
            <a:r>
              <a:rPr lang="en-US" sz="2400" dirty="0" err="1">
                <a:solidFill>
                  <a:schemeClr val="tx1"/>
                </a:solidFill>
              </a:rPr>
              <a:t>typename</a:t>
            </a:r>
            <a:r>
              <a:rPr lang="en-US" sz="2400" dirty="0">
                <a:solidFill>
                  <a:schemeClr val="tx1"/>
                </a:solidFill>
              </a:rPr>
              <a:t> T&gt;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bool</a:t>
            </a:r>
            <a:r>
              <a:rPr lang="en-US" sz="2400" dirty="0">
                <a:solidFill>
                  <a:schemeClr val="tx1"/>
                </a:solidFill>
              </a:rPr>
              <a:t> graph&lt;T&gt;::top(const T&amp; a)</a:t>
            </a:r>
          </a:p>
          <a:p>
            <a:r>
              <a:rPr lang="en-US" sz="2400" dirty="0">
                <a:solidFill>
                  <a:schemeClr val="tx1"/>
                </a:solidFill>
              </a:rPr>
              <a:t>{ if(</a:t>
            </a:r>
            <a:r>
              <a:rPr lang="en-US" sz="2400" dirty="0" err="1">
                <a:solidFill>
                  <a:schemeClr val="tx1"/>
                </a:solidFill>
              </a:rPr>
              <a:t>g.empty</a:t>
            </a:r>
            <a:r>
              <a:rPr lang="en-US" sz="2400" dirty="0">
                <a:solidFill>
                  <a:schemeClr val="tx1"/>
                </a:solidFill>
              </a:rPr>
              <a:t>()) return false;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 err="1">
                <a:solidFill>
                  <a:schemeClr val="tx1"/>
                </a:solidFill>
              </a:rPr>
              <a:t>g.iterStart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elem_link1&lt;</a:t>
            </a:r>
            <a:r>
              <a:rPr lang="en-US" sz="2400" dirty="0" err="1">
                <a:solidFill>
                  <a:schemeClr val="tx1"/>
                </a:solidFill>
              </a:rPr>
              <a:t>LList</a:t>
            </a:r>
            <a:r>
              <a:rPr lang="en-US" sz="2400" dirty="0">
                <a:solidFill>
                  <a:schemeClr val="tx1"/>
                </a:solidFill>
              </a:rPr>
              <a:t>&lt;T&gt; &gt; *p = </a:t>
            </a:r>
            <a:r>
              <a:rPr lang="en-US" sz="2400" dirty="0" err="1">
                <a:solidFill>
                  <a:schemeClr val="tx1"/>
                </a:solidFill>
              </a:rPr>
              <a:t>g.iter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elem_link1&lt;T&gt; *q;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do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{ p-&gt;</a:t>
            </a:r>
            <a:r>
              <a:rPr lang="en-US" sz="2400" dirty="0" err="1">
                <a:solidFill>
                  <a:schemeClr val="tx1"/>
                </a:solidFill>
              </a:rPr>
              <a:t>inf.iterStart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</a:t>
            </a:r>
            <a:r>
              <a:rPr lang="en-US" sz="2400" dirty="0">
                <a:solidFill>
                  <a:schemeClr val="tx1"/>
                </a:solidFill>
              </a:rPr>
              <a:t>q = p-&gt;</a:t>
            </a:r>
            <a:r>
              <a:rPr lang="en-US" sz="2400" dirty="0" err="1">
                <a:solidFill>
                  <a:schemeClr val="tx1"/>
                </a:solidFill>
              </a:rPr>
              <a:t>inf.iter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   </a:t>
            </a:r>
            <a:r>
              <a:rPr lang="en-US" sz="2400" dirty="0">
                <a:solidFill>
                  <a:schemeClr val="tx1"/>
                </a:solidFill>
              </a:rPr>
              <a:t>p = p-&gt;link;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} while(q-&gt;</a:t>
            </a:r>
            <a:r>
              <a:rPr lang="en-US" sz="2400" dirty="0" err="1">
                <a:solidFill>
                  <a:schemeClr val="tx1"/>
                </a:solidFill>
              </a:rPr>
              <a:t>inf</a:t>
            </a:r>
            <a:r>
              <a:rPr lang="en-US" sz="2400" dirty="0">
                <a:solidFill>
                  <a:schemeClr val="tx1"/>
                </a:solidFill>
              </a:rPr>
              <a:t> != a &amp;&amp; p);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return q-&gt;</a:t>
            </a:r>
            <a:r>
              <a:rPr lang="en-US" sz="2400" dirty="0" err="1">
                <a:solidFill>
                  <a:schemeClr val="tx1"/>
                </a:solidFill>
              </a:rPr>
              <a:t>inf</a:t>
            </a:r>
            <a:r>
              <a:rPr lang="en-US" sz="2400" dirty="0">
                <a:solidFill>
                  <a:schemeClr val="tx1"/>
                </a:solidFill>
              </a:rPr>
              <a:t> == a;</a:t>
            </a:r>
          </a:p>
          <a:p>
            <a:r>
              <a:rPr lang="en-US" sz="2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70E1-7F0E-401A-8B98-0BF16EB4540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119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976059" y="652090"/>
            <a:ext cx="7918568" cy="3520440"/>
          </a:xfrm>
        </p:spPr>
        <p:txBody>
          <a:bodyPr>
            <a:normAutofit/>
          </a:bodyPr>
          <a:lstStyle/>
          <a:p>
            <a:pPr eaLnBrk="1" hangingPunct="1"/>
            <a:r>
              <a:rPr lang="bg-BG" altLang="en-US" sz="6600" dirty="0" smtClean="0"/>
              <a:t>Приоритетна опашка</a:t>
            </a:r>
            <a:endParaRPr lang="en-US" altLang="en-US" sz="6600" dirty="0" smtClean="0"/>
          </a:p>
        </p:txBody>
      </p:sp>
      <p:sp>
        <p:nvSpPr>
          <p:cNvPr id="20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4AB921B-702E-4781-B543-1EA8B82505D4}" type="slidenum">
              <a:rPr lang="en-US" altLang="en-US"/>
              <a:pPr/>
              <a:t>12</a:t>
            </a:fld>
            <a:endParaRPr lang="en-US" altLang="en-US"/>
          </a:p>
        </p:txBody>
      </p:sp>
      <p:pic>
        <p:nvPicPr>
          <p:cNvPr id="98306" name="Picture 2" descr="&amp;Rcy;&amp;iecy;&amp;zcy;&amp;ucy;&amp;lcy;&amp;tcy;&amp;acy;&amp;tcy; &amp;scy; &amp;icy;&amp;zcy;&amp;ocy;&amp;bcy;&amp;rcy;&amp;acy;&amp;zhcy;&amp;iecy;&amp;ncy;&amp;icy;&amp;iecy; &amp;zcy;&amp;acy; priority queue carto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DF"/>
              </a:clrFrom>
              <a:clrTo>
                <a:srgbClr val="FFFFDF">
                  <a:alpha val="0"/>
                </a:srgbClr>
              </a:clrTo>
            </a:clrChange>
            <a:grayscl/>
          </a:blip>
          <a:srcRect/>
          <a:stretch>
            <a:fillRect/>
          </a:stretch>
        </p:blipFill>
        <p:spPr bwMode="auto">
          <a:xfrm>
            <a:off x="5529450" y="1937983"/>
            <a:ext cx="6662550" cy="4275138"/>
          </a:xfrm>
          <a:prstGeom prst="rect">
            <a:avLst/>
          </a:prstGeom>
          <a:noFill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0B94-29A6-49D5-836F-9FE7FC63FB99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817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818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C678888-E2F6-4F1C-8FF2-879F152E5508}" type="slidenum">
              <a:rPr lang="en-US" altLang="en-US" sz="1000">
                <a:latin typeface="Arial" charset="0"/>
              </a:rPr>
              <a:pPr algn="r"/>
              <a:t>120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818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1818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818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818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D4DF146-159A-4EEF-A5E8-EDB958593901}" type="slidenum">
              <a:rPr lang="en-US" altLang="en-US" sz="1000">
                <a:latin typeface="Arial" charset="0"/>
              </a:rPr>
              <a:pPr algn="r"/>
              <a:t>120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18187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09600" y="685800"/>
            <a:ext cx="10871200" cy="55030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Aft>
                <a:spcPct val="30000"/>
              </a:spcAft>
            </a:pPr>
            <a:r>
              <a:rPr lang="bg-BG" sz="2400" b="1" i="1" dirty="0">
                <a:solidFill>
                  <a:schemeClr val="tx1"/>
                </a:solidFill>
              </a:rPr>
              <a:t>проверка дали има ребро между два върха</a:t>
            </a:r>
          </a:p>
          <a:p>
            <a:r>
              <a:rPr lang="bg-BG" sz="2400" dirty="0">
                <a:solidFill>
                  <a:schemeClr val="tx1"/>
                </a:solidFill>
              </a:rPr>
              <a:t>template &lt;typename T&gt;</a:t>
            </a:r>
          </a:p>
          <a:p>
            <a:r>
              <a:rPr lang="bg-BG" sz="2400" dirty="0">
                <a:solidFill>
                  <a:schemeClr val="tx1"/>
                </a:solidFill>
              </a:rPr>
              <a:t>bool graph&lt;T&gt;::rib(const T&amp; a, const T&amp; b)</a:t>
            </a:r>
          </a:p>
          <a:p>
            <a:r>
              <a:rPr lang="bg-BG" sz="2400" dirty="0">
                <a:solidFill>
                  <a:schemeClr val="tx1"/>
                </a:solidFill>
              </a:rPr>
              <a:t>{ elem_link1&lt;T&gt;* p = point(a); 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p = p-&gt;link;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while (p &amp;&amp; p-&gt;inf != b) p = p-&gt;link;</a:t>
            </a:r>
          </a:p>
          <a:p>
            <a:r>
              <a:rPr lang="bg-BG" sz="2400" dirty="0">
                <a:solidFill>
                  <a:schemeClr val="tx1"/>
                </a:solidFill>
              </a:rPr>
              <a:t>   return p != NULL;</a:t>
            </a:r>
          </a:p>
          <a:p>
            <a:r>
              <a:rPr lang="bg-BG" sz="2400" dirty="0">
                <a:solidFill>
                  <a:schemeClr val="tx1"/>
                </a:solidFill>
              </a:rPr>
              <a:t>}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pPr>
              <a:spcAft>
                <a:spcPct val="35000"/>
              </a:spcAft>
            </a:pPr>
            <a:r>
              <a:rPr lang="bg-BG" sz="2400" b="1" i="1" dirty="0">
                <a:solidFill>
                  <a:schemeClr val="tx1"/>
                </a:solidFill>
              </a:rPr>
              <a:t>проверка дали неявният граф е празен</a:t>
            </a:r>
          </a:p>
          <a:p>
            <a:r>
              <a:rPr lang="bg-BG" sz="2400" dirty="0">
                <a:solidFill>
                  <a:schemeClr val="tx1"/>
                </a:solidFill>
              </a:rPr>
              <a:t>template &lt;typename T&gt;</a:t>
            </a:r>
          </a:p>
          <a:p>
            <a:r>
              <a:rPr lang="bg-BG" sz="2400" dirty="0">
                <a:solidFill>
                  <a:schemeClr val="tx1"/>
                </a:solidFill>
              </a:rPr>
              <a:t>bool graph&lt;T&gt;::empty() const</a:t>
            </a:r>
          </a:p>
          <a:p>
            <a:r>
              <a:rPr lang="bg-BG" sz="2400" dirty="0">
                <a:solidFill>
                  <a:schemeClr val="tx1"/>
                </a:solidFill>
              </a:rPr>
              <a:t>{ return g.empty();</a:t>
            </a:r>
          </a:p>
          <a:p>
            <a:r>
              <a:rPr lang="bg-BG" sz="2400" dirty="0">
                <a:solidFill>
                  <a:schemeClr val="tx1"/>
                </a:solidFill>
              </a:rPr>
              <a:t>}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BBBE-4D8D-45DF-AAE8-930334E3E5A7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120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920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920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5DAC1E4-604A-44FF-B90B-F01D65F4770F}" type="slidenum">
              <a:rPr lang="en-US" altLang="en-US" sz="1000">
                <a:latin typeface="Arial" charset="0"/>
              </a:rPr>
              <a:pPr algn="r"/>
              <a:t>121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9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1920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920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1920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49D0F83-4D7B-431B-914C-4A72A81A911C}" type="slidenum">
              <a:rPr lang="en-US" altLang="en-US" sz="1000">
                <a:latin typeface="Arial" charset="0"/>
              </a:rPr>
              <a:pPr algn="r"/>
              <a:t>121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19209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19210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19211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19212" name="Rectangle 12"/>
          <p:cNvSpPr>
            <a:spLocks noChangeArrowheads="1"/>
          </p:cNvSpPr>
          <p:nvPr/>
        </p:nvSpPr>
        <p:spPr bwMode="auto">
          <a:xfrm>
            <a:off x="304800" y="685800"/>
            <a:ext cx="11176000" cy="52629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84138"/>
            <a:r>
              <a:rPr lang="bg-BG" sz="2400" b="1" i="1" dirty="0">
                <a:solidFill>
                  <a:schemeClr val="tx1"/>
                </a:solidFill>
              </a:rPr>
              <a:t>Помощна функция, която намира указател към връх на граф</a:t>
            </a:r>
          </a:p>
          <a:p>
            <a:pPr marL="84138"/>
            <a:endParaRPr lang="bg-BG" sz="2400" b="1" i="1" dirty="0">
              <a:solidFill>
                <a:schemeClr val="tx1"/>
              </a:solidFill>
            </a:endParaRP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template &lt;typename T&gt;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elem_link1&lt;T&gt;* graph&lt;T&gt;::point(const T&amp; a)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{ g.iterStart();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elem_link1&lt;LList&lt;T&gt; &gt; *p;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elem_link1&lt;T&gt; *q;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do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{ p = g.iter();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p-&gt;inf.iterStart();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q = p-&gt;inf.iter();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} while(q-&gt;inf != a);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return q;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}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9AF2-9DCA-4FC1-9243-8652BF8430C6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121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022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022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F5C3CFC-D120-431D-82A1-B1F0B69ED537}" type="slidenum">
              <a:rPr lang="en-US" altLang="en-US" sz="1000">
                <a:latin typeface="Arial" charset="0"/>
              </a:rPr>
              <a:pPr algn="r"/>
              <a:t>122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02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2023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023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023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B738830-E3E8-4C02-A673-17CDB62BE2DF}" type="slidenum">
              <a:rPr lang="en-US" altLang="en-US" sz="1000">
                <a:latin typeface="Arial" charset="0"/>
              </a:rPr>
              <a:pPr algn="r"/>
              <a:t>122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20235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609600" y="685801"/>
            <a:ext cx="10871200" cy="60016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84138"/>
            <a:r>
              <a:rPr lang="bg-BG" sz="2400" b="1" i="1" dirty="0">
                <a:solidFill>
                  <a:schemeClr val="tx1"/>
                </a:solidFill>
              </a:rPr>
              <a:t>Намиране на списък от върховете на неявния граф</a:t>
            </a:r>
          </a:p>
          <a:p>
            <a:pPr marL="84138"/>
            <a:endParaRPr lang="bg-BG" sz="2400" b="1" i="1" dirty="0">
              <a:solidFill>
                <a:schemeClr val="tx1"/>
              </a:solidFill>
            </a:endParaRP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template &lt;typename T&gt;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LList&lt;T&gt; graph&lt;T&gt;::vertexes()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{ LList&lt;T&gt; l;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g.iterStart();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elem_link1&lt;LList&lt;T&gt; &gt; *p = g.iter();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while(p)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{ p-&gt;inf.iterStart();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elem_link1&lt;T&gt;* q = p-&gt;inf.iter();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l.toEnd(q-&gt;inf);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p = p-&gt;link;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}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return l;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}</a:t>
            </a:r>
          </a:p>
          <a:p>
            <a:pPr marL="84138"/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1894-1E71-43BF-A5CD-7E2E118B2401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122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125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125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5DCC13B-CEB8-42D7-8735-39375F9A2162}" type="slidenum">
              <a:rPr lang="en-US" altLang="en-US" sz="1000">
                <a:latin typeface="Arial" charset="0"/>
              </a:rPr>
              <a:pPr algn="r"/>
              <a:t>123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12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2125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125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125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D9E74EB-BED4-4093-8521-5C04D7C9ABD4}" type="slidenum">
              <a:rPr lang="en-US" altLang="en-US" sz="1000">
                <a:latin typeface="Arial" charset="0"/>
              </a:rPr>
              <a:pPr algn="r"/>
              <a:t>123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1257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21258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21259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Реализация на граф чрез списък на инцидентностите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21260" name="Rectangle 12"/>
          <p:cNvSpPr>
            <a:spLocks noChangeArrowheads="1"/>
          </p:cNvSpPr>
          <p:nvPr/>
        </p:nvSpPr>
        <p:spPr bwMode="auto">
          <a:xfrm>
            <a:off x="609600" y="860426"/>
            <a:ext cx="10871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84138"/>
            <a:r>
              <a:rPr lang="bg-BG" sz="2400" b="1" i="1" dirty="0">
                <a:solidFill>
                  <a:schemeClr val="tx1"/>
                </a:solidFill>
              </a:rPr>
              <a:t>Извеждане на неявния граф</a:t>
            </a:r>
          </a:p>
          <a:p>
            <a:pPr marL="84138"/>
            <a:endParaRPr lang="bg-BG" sz="2400" b="1" i="1" dirty="0">
              <a:solidFill>
                <a:schemeClr val="tx1"/>
              </a:solidFill>
            </a:endParaRP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template &lt;typename T&gt;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void graph&lt;T&gt;::print()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{ g.iterStart();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elem_link1&lt;LList&lt;T&gt; &gt; *p = g.iter();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while (p)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{ p-&gt;inf.print();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p = p-&gt;link;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}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cout &lt;&lt; endl;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}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028D-B8D0-4099-818E-7AFFB43E26F4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123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227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227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8C59160-747F-44CA-A7F8-B9982483F226}" type="slidenum">
              <a:rPr lang="en-US" altLang="en-US" sz="1000">
                <a:latin typeface="Arial" charset="0"/>
              </a:rPr>
              <a:pPr algn="r"/>
              <a:t>124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227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2227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227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228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7C5198E-AE43-47B7-A40F-E54EE1573BF4}" type="slidenum">
              <a:rPr lang="en-US" altLang="en-US" sz="1000">
                <a:latin typeface="Arial" charset="0"/>
              </a:rPr>
              <a:pPr algn="r"/>
              <a:t>124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22283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Прилагане на направената </a:t>
            </a:r>
            <a:r>
              <a:rPr lang="en-US" altLang="en-US" sz="2800" b="1" i="1">
                <a:solidFill>
                  <a:schemeClr val="tx2"/>
                </a:solidFill>
              </a:rPr>
              <a:t>р</a:t>
            </a:r>
            <a:r>
              <a:rPr lang="bg-BG" altLang="en-US" sz="2800" b="1" i="1">
                <a:solidFill>
                  <a:schemeClr val="tx2"/>
                </a:solidFill>
              </a:rPr>
              <a:t>еализация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304800" y="1130300"/>
            <a:ext cx="11582400" cy="224676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84138" algn="ctr"/>
            <a:r>
              <a:rPr lang="bg-BG" sz="2800" b="1" dirty="0">
                <a:solidFill>
                  <a:schemeClr val="tx1"/>
                </a:solidFill>
              </a:rPr>
              <a:t>Задача.</a:t>
            </a:r>
          </a:p>
          <a:p>
            <a:pPr marL="84138"/>
            <a:endParaRPr lang="bg-BG" sz="2800" b="1" dirty="0">
              <a:solidFill>
                <a:schemeClr val="tx1"/>
              </a:solidFill>
            </a:endParaRPr>
          </a:p>
          <a:p>
            <a:pPr marL="84138"/>
            <a:r>
              <a:rPr lang="bg-BG" sz="2800" dirty="0">
                <a:solidFill>
                  <a:schemeClr val="tx1"/>
                </a:solidFill>
              </a:rPr>
              <a:t>Да се дефинира шаблон на процедура, която създава </a:t>
            </a:r>
            <a:r>
              <a:rPr lang="bg-BG" sz="2800" u="sng" dirty="0">
                <a:solidFill>
                  <a:schemeClr val="tx1"/>
                </a:solidFill>
              </a:rPr>
              <a:t>непразен</a:t>
            </a:r>
            <a:r>
              <a:rPr lang="bg-BG" sz="2800" dirty="0">
                <a:solidFill>
                  <a:schemeClr val="tx1"/>
                </a:solidFill>
              </a:rPr>
              <a:t> граф. Да се включи процедурата в програма, с която да се създаде непразен граф с цели върхове, след което да се изведе.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0FC4-5E2B-4F3F-B901-1741CB9B4D1F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124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329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330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1DD3DC1-1340-4512-AC4A-B086DB255C9A}" type="slidenum">
              <a:rPr lang="en-US" altLang="en-US" sz="1000">
                <a:latin typeface="Arial" charset="0"/>
              </a:rPr>
              <a:pPr algn="r"/>
              <a:t>125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33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2330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330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330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8BF0F1B-E093-4044-9A7F-82EDF91C4607}" type="slidenum">
              <a:rPr lang="en-US" altLang="en-US" sz="1000">
                <a:latin typeface="Arial" charset="0"/>
              </a:rPr>
              <a:pPr algn="r"/>
              <a:t>125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3305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23306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23307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Прилагане на направената </a:t>
            </a:r>
            <a:r>
              <a:rPr lang="en-US" altLang="en-US" sz="2800" b="1" i="1">
                <a:solidFill>
                  <a:schemeClr val="tx2"/>
                </a:solidFill>
              </a:rPr>
              <a:t>р</a:t>
            </a:r>
            <a:r>
              <a:rPr lang="bg-BG" altLang="en-US" sz="2800" b="1" i="1">
                <a:solidFill>
                  <a:schemeClr val="tx2"/>
                </a:solidFill>
              </a:rPr>
              <a:t>еализация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23308" name="Rectangle 12"/>
          <p:cNvSpPr>
            <a:spLocks noChangeArrowheads="1"/>
          </p:cNvSpPr>
          <p:nvPr/>
        </p:nvSpPr>
        <p:spPr bwMode="auto">
          <a:xfrm>
            <a:off x="304800" y="685801"/>
            <a:ext cx="11582400" cy="501675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84138"/>
            <a:r>
              <a:rPr lang="bg-BG" sz="2000" dirty="0">
                <a:solidFill>
                  <a:schemeClr val="tx1"/>
                </a:solidFill>
              </a:rPr>
              <a:t>#include &lt;iostream&gt;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#include &lt;cassert&gt;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#include "LList.cpp"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#include "graph.cpp"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using namespace std;</a:t>
            </a:r>
          </a:p>
          <a:p>
            <a:pPr marL="84138"/>
            <a:endParaRPr lang="bg-BG" sz="2000" dirty="0">
              <a:solidFill>
                <a:schemeClr val="tx1"/>
              </a:solidFill>
            </a:endParaRP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template &lt;typename T&gt;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void create_graph(graph&lt;T&gt; &amp;g)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{ // включване на върховете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   char c;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   do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   { cout &lt;&lt; "top_of_graph: ";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      T x; cin &gt;&gt; x;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      g.addTop(x);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      cout &lt;&lt; "Top y/n? "; cin &gt;&gt; c;</a:t>
            </a:r>
          </a:p>
          <a:p>
            <a:pPr marL="84138"/>
            <a:r>
              <a:rPr lang="bg-BG" sz="2000" dirty="0">
                <a:solidFill>
                  <a:schemeClr val="tx1"/>
                </a:solidFill>
              </a:rPr>
              <a:t>   } while (c == 'y');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6456-52DC-483A-BA86-F92C49714C20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125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432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432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E58189D-7EC7-4C59-A8D8-FB2C55534D9A}" type="slidenum">
              <a:rPr lang="en-US" altLang="en-US" sz="1000">
                <a:latin typeface="Arial" charset="0"/>
              </a:rPr>
              <a:pPr algn="r"/>
              <a:t>126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43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2432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432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432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109985C-B57D-49ED-8FB1-5EAFB5A3E20F}" type="slidenum">
              <a:rPr lang="en-US" altLang="en-US" sz="1000">
                <a:latin typeface="Arial" charset="0"/>
              </a:rPr>
              <a:pPr algn="r"/>
              <a:t>126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24331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Прилагане на направената </a:t>
            </a:r>
            <a:r>
              <a:rPr lang="en-US" altLang="en-US" sz="2800" b="1" i="1">
                <a:solidFill>
                  <a:schemeClr val="tx2"/>
                </a:solidFill>
              </a:rPr>
              <a:t>р</a:t>
            </a:r>
            <a:r>
              <a:rPr lang="bg-BG" altLang="en-US" sz="2800" b="1" i="1">
                <a:solidFill>
                  <a:schemeClr val="tx2"/>
                </a:solidFill>
              </a:rPr>
              <a:t>еализация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711200" y="609600"/>
            <a:ext cx="10668000" cy="61124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84138"/>
            <a:r>
              <a:rPr lang="bg-BG" sz="2400" dirty="0">
                <a:solidFill>
                  <a:schemeClr val="tx1"/>
                </a:solidFill>
              </a:rPr>
              <a:t>   // включване на ребрата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cout &lt;&lt; "ribs:\n";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do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{ cout &lt;&lt; "start top: "; T x; cin &gt;&gt; x;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cout &lt;&lt; "end top: "; T y; cin &gt;&gt; y;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g.addRib(x, y);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cout &lt;&lt; "next: y/n? "; cin &gt;&gt; c;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} while (c == 'y');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}</a:t>
            </a:r>
          </a:p>
          <a:p>
            <a:pPr marL="84138">
              <a:spcBef>
                <a:spcPct val="15000"/>
              </a:spcBef>
              <a:spcAft>
                <a:spcPct val="15000"/>
              </a:spcAft>
            </a:pPr>
            <a:r>
              <a:rPr lang="bg-BG" sz="2400" dirty="0">
                <a:solidFill>
                  <a:schemeClr val="tx1"/>
                </a:solidFill>
              </a:rPr>
              <a:t>typedef graph&lt;int&gt; intGraph;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int main()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{ intGraph g; 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create_graph(g);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g.print();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return 0;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}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A762-5BFD-4807-9172-7BDBF4869FD9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126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534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534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6394E1D-849D-4363-AD05-110EFC9E13A1}" type="slidenum">
              <a:rPr lang="en-US" altLang="en-US" sz="1000">
                <a:latin typeface="Arial" charset="0"/>
              </a:rPr>
              <a:pPr algn="r"/>
              <a:t>127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53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82535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535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2535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AB563D5-3D1F-4345-808E-C7C101148CD8}" type="slidenum">
              <a:rPr lang="en-US" altLang="en-US" sz="1000">
                <a:latin typeface="Arial" charset="0"/>
              </a:rPr>
              <a:pPr algn="r"/>
              <a:t>127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25353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25354" name="Rectangle 10"/>
          <p:cNvSpPr>
            <a:spLocks noChangeArrowheads="1"/>
          </p:cNvSpPr>
          <p:nvPr/>
        </p:nvSpPr>
        <p:spPr bwMode="auto">
          <a:xfrm>
            <a:off x="0" y="920750"/>
            <a:ext cx="12192000" cy="42473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  </a:t>
            </a: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  <a:p>
            <a:endParaRPr lang="bg-BG">
              <a:solidFill>
                <a:schemeClr val="tx1"/>
              </a:solidFill>
            </a:endParaRPr>
          </a:p>
        </p:txBody>
      </p:sp>
      <p:sp>
        <p:nvSpPr>
          <p:cNvPr id="825355" name="Rectangle 2"/>
          <p:cNvSpPr>
            <a:spLocks noChangeArrowheads="1"/>
          </p:cNvSpPr>
          <p:nvPr/>
        </p:nvSpPr>
        <p:spPr bwMode="auto">
          <a:xfrm>
            <a:off x="406400" y="-762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Прилагане на направената </a:t>
            </a:r>
            <a:r>
              <a:rPr lang="en-US" altLang="en-US" sz="2800" b="1" i="1">
                <a:solidFill>
                  <a:schemeClr val="tx2"/>
                </a:solidFill>
              </a:rPr>
              <a:t>р</a:t>
            </a:r>
            <a:r>
              <a:rPr lang="bg-BG" altLang="en-US" sz="2800" b="1" i="1">
                <a:solidFill>
                  <a:schemeClr val="tx2"/>
                </a:solidFill>
              </a:rPr>
              <a:t>еализация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825356" name="Rectangle 12"/>
          <p:cNvSpPr>
            <a:spLocks noChangeArrowheads="1"/>
          </p:cNvSpPr>
          <p:nvPr/>
        </p:nvSpPr>
        <p:spPr bwMode="auto">
          <a:xfrm>
            <a:off x="711200" y="609600"/>
            <a:ext cx="10668000" cy="56323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84138"/>
            <a:r>
              <a:rPr lang="bg-BG" sz="2400" dirty="0">
                <a:solidFill>
                  <a:schemeClr val="tx1"/>
                </a:solidFill>
              </a:rPr>
              <a:t>template &lt;typename T&gt;			</a:t>
            </a:r>
            <a:r>
              <a:rPr lang="bg-BG" sz="2400" b="1" i="1" dirty="0">
                <a:solidFill>
                  <a:schemeClr val="tx1"/>
                </a:solidFill>
              </a:rPr>
              <a:t>втора версия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void create_graph(graph&lt;T&gt;&amp; g)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{ cout &lt;&lt; "number of tops: ";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int n; cin &gt;&gt; n;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for (int i = 1; i &lt;= n; i++)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{ cout &lt;&lt; "top_of_graph: "; T x; cin &gt;&gt; x;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g.addTop(x);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cout &lt;&lt; "number of ribs from " &lt;&lt; x &lt;&lt; ": ";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int k; cin &gt;&gt; k;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for (int j = 1; j &lt;= k; j++)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{ cout &lt;&lt; "top: "; T y; cin &gt;&gt; y;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    g.addRib(x, y);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   }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   }</a:t>
            </a:r>
          </a:p>
          <a:p>
            <a:pPr marL="84138"/>
            <a:r>
              <a:rPr lang="bg-BG" sz="2400" dirty="0">
                <a:solidFill>
                  <a:schemeClr val="tx1"/>
                </a:solidFill>
              </a:rPr>
              <a:t>}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4632-A5FE-40DC-82E9-133B086A6A0E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127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</a:t>
            </a:r>
            <a:r>
              <a:rPr lang="ru-RU" smtClean="0"/>
              <a:t>, ФМИ-СУ"Св</a:t>
            </a:r>
            <a:r>
              <a:rPr lang="ru-RU" dirty="0" smtClean="0"/>
              <a:t>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128</a:t>
            </a:fld>
            <a:endParaRPr lang="bg-BG"/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800741" y="3218747"/>
            <a:ext cx="3386370" cy="6832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4400" b="1" dirty="0" smtClean="0"/>
              <a:t>Въпроси</a:t>
            </a:r>
            <a:endParaRPr lang="bg-BG" sz="3200" b="1" dirty="0"/>
          </a:p>
        </p:txBody>
      </p:sp>
      <p:sp>
        <p:nvSpPr>
          <p:cNvPr id="7" name="Action Button: Help 6">
            <a:hlinkClick r:id="" action="ppaction://noaction" highlightClick="1"/>
          </p:cNvPr>
          <p:cNvSpPr/>
          <p:nvPr/>
        </p:nvSpPr>
        <p:spPr>
          <a:xfrm>
            <a:off x="6449028" y="399266"/>
            <a:ext cx="1253067" cy="1168400"/>
          </a:xfrm>
          <a:prstGeom prst="actionButtonHel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8" name="Action Button: Help 7">
            <a:hlinkClick r:id="" action="ppaction://noaction" highlightClick="1"/>
          </p:cNvPr>
          <p:cNvSpPr/>
          <p:nvPr/>
        </p:nvSpPr>
        <p:spPr>
          <a:xfrm>
            <a:off x="6449027" y="2527677"/>
            <a:ext cx="1253067" cy="1168400"/>
          </a:xfrm>
          <a:prstGeom prst="actionButtonHelp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9" name="Action Button: Help 8">
            <a:hlinkClick r:id="" action="ppaction://noaction" highlightClick="1"/>
          </p:cNvPr>
          <p:cNvSpPr/>
          <p:nvPr/>
        </p:nvSpPr>
        <p:spPr>
          <a:xfrm>
            <a:off x="6111032" y="3416710"/>
            <a:ext cx="1253067" cy="1168400"/>
          </a:xfrm>
          <a:prstGeom prst="actionButtonHelp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0" name="Action Button: Help 9">
            <a:hlinkClick r:id="" action="ppaction://noaction" highlightClick="1"/>
          </p:cNvPr>
          <p:cNvSpPr/>
          <p:nvPr/>
        </p:nvSpPr>
        <p:spPr>
          <a:xfrm>
            <a:off x="5244099" y="914761"/>
            <a:ext cx="1253067" cy="1168400"/>
          </a:xfrm>
          <a:prstGeom prst="actionButtonHelp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1" name="Action Button: Help 10">
            <a:hlinkClick r:id="" action="ppaction://noaction" highlightClick="1"/>
          </p:cNvPr>
          <p:cNvSpPr/>
          <p:nvPr/>
        </p:nvSpPr>
        <p:spPr>
          <a:xfrm>
            <a:off x="6111032" y="4828091"/>
            <a:ext cx="1253067" cy="1168400"/>
          </a:xfrm>
          <a:prstGeom prst="actionButtonHelp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2" name="Action Button: Help 11">
            <a:hlinkClick r:id="" action="ppaction://noaction" highlightClick="1"/>
          </p:cNvPr>
          <p:cNvSpPr/>
          <p:nvPr/>
        </p:nvSpPr>
        <p:spPr>
          <a:xfrm>
            <a:off x="7413555" y="1549473"/>
            <a:ext cx="1253067" cy="1168400"/>
          </a:xfrm>
          <a:prstGeom prst="actionButtonHelp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9A94-7B47-4DD7-BC42-90AFD9A3BD99}" type="datetime1">
              <a:rPr lang="en-US" smtClean="0"/>
              <a:pPr/>
              <a:t>11/28/2016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38270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70734"/>
            <a:ext cx="10058400" cy="1609344"/>
          </a:xfrm>
        </p:spPr>
        <p:txBody>
          <a:bodyPr/>
          <a:lstStyle/>
          <a:p>
            <a:r>
              <a:rPr lang="bg-BG" dirty="0" smtClean="0"/>
              <a:t>дефиниция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81" y="1329836"/>
            <a:ext cx="5835919" cy="4606939"/>
          </a:xfrm>
        </p:spPr>
        <p:txBody>
          <a:bodyPr>
            <a:noAutofit/>
          </a:bodyPr>
          <a:lstStyle/>
          <a:p>
            <a:r>
              <a:rPr lang="bg-BG" sz="2400" dirty="0" smtClean="0"/>
              <a:t>Приоритетната </a:t>
            </a:r>
            <a:r>
              <a:rPr lang="bg-BG" sz="2400" dirty="0" smtClean="0"/>
              <a:t>опашката е </a:t>
            </a:r>
            <a:r>
              <a:rPr lang="bg-BG" sz="2400" dirty="0" smtClean="0"/>
              <a:t>подобна </a:t>
            </a:r>
            <a:r>
              <a:rPr lang="bg-BG" sz="2400" dirty="0" smtClean="0"/>
              <a:t>на опашка, в която се </a:t>
            </a:r>
            <a:r>
              <a:rPr lang="bg-BG" sz="2400" dirty="0" smtClean="0"/>
              <a:t>премахва елемент </a:t>
            </a:r>
            <a:r>
              <a:rPr lang="bg-BG" sz="2400" dirty="0" smtClean="0"/>
              <a:t>от предната част. </a:t>
            </a:r>
            <a:endParaRPr lang="bg-BG" sz="2400" dirty="0" smtClean="0"/>
          </a:p>
          <a:p>
            <a:r>
              <a:rPr lang="bg-BG" sz="2400" dirty="0" smtClean="0"/>
              <a:t>Въпреки </a:t>
            </a:r>
            <a:r>
              <a:rPr lang="bg-BG" sz="2400" dirty="0" smtClean="0"/>
              <a:t>това, за разлика от </a:t>
            </a:r>
            <a:r>
              <a:rPr lang="bg-BG" sz="2400" dirty="0" smtClean="0"/>
              <a:t>обикновена </a:t>
            </a:r>
            <a:r>
              <a:rPr lang="bg-BG" sz="2400" dirty="0" smtClean="0"/>
              <a:t>опашка, </a:t>
            </a:r>
            <a:r>
              <a:rPr lang="bg-BG" sz="2400" dirty="0" smtClean="0"/>
              <a:t>при приоритетната </a:t>
            </a:r>
            <a:r>
              <a:rPr lang="bg-BG" sz="2400" dirty="0" smtClean="0"/>
              <a:t>опашка логическата </a:t>
            </a:r>
            <a:r>
              <a:rPr lang="bg-BG" sz="2400" dirty="0" smtClean="0"/>
              <a:t>наредба </a:t>
            </a:r>
            <a:r>
              <a:rPr lang="bg-BG" sz="2400" dirty="0" smtClean="0"/>
              <a:t>на </a:t>
            </a:r>
            <a:r>
              <a:rPr lang="bg-BG" sz="2400" dirty="0" smtClean="0"/>
              <a:t>елементите </a:t>
            </a:r>
            <a:r>
              <a:rPr lang="bg-BG" sz="2400" dirty="0" smtClean="0"/>
              <a:t>се определя от техния </a:t>
            </a:r>
            <a:r>
              <a:rPr lang="bg-BG" sz="2400" b="1" i="1" dirty="0" smtClean="0">
                <a:solidFill>
                  <a:srgbClr val="C00000"/>
                </a:solidFill>
              </a:rPr>
              <a:t>приоритет</a:t>
            </a:r>
            <a:r>
              <a:rPr lang="bg-BG" sz="2400" dirty="0" smtClean="0"/>
              <a:t>. </a:t>
            </a:r>
            <a:endParaRPr lang="bg-BG" sz="2400" dirty="0" smtClean="0"/>
          </a:p>
          <a:p>
            <a:r>
              <a:rPr lang="bg-BG" sz="2400" dirty="0" smtClean="0"/>
              <a:t>Елементи с висок </a:t>
            </a:r>
            <a:r>
              <a:rPr lang="bg-BG" sz="2400" dirty="0" smtClean="0"/>
              <a:t>приоритет </a:t>
            </a:r>
            <a:r>
              <a:rPr lang="bg-BG" sz="2400" dirty="0" smtClean="0"/>
              <a:t>се </a:t>
            </a:r>
            <a:r>
              <a:rPr lang="bg-BG" sz="2400" dirty="0" smtClean="0"/>
              <a:t>добавят в предната част на опашката, елементи с по-нисък приоритет се добавят в задната част.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809-2493-403E-9132-E3F8D93BC7E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13</a:t>
            </a:fld>
            <a:endParaRPr lang="bg-BG"/>
          </a:p>
        </p:txBody>
      </p:sp>
      <p:pic>
        <p:nvPicPr>
          <p:cNvPr id="7" name="Picture 4" descr="&amp;Scy;&amp;vcy;&amp;hardcy;&amp;rcy;&amp;zcy;&amp;acy;&amp;ncy;&amp;ocy; &amp;icy;&amp;zcy;&amp;ocy;&amp;bcy;&amp;rcy;&amp;acy;&amp;zhcy;&amp;iecy;&amp;ncy;&amp;icy;&amp;iecy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4489" y="1071207"/>
            <a:ext cx="5057775" cy="3152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06" y="661098"/>
            <a:ext cx="10058400" cy="4050792"/>
          </a:xfrm>
        </p:spPr>
        <p:txBody>
          <a:bodyPr>
            <a:normAutofit/>
          </a:bodyPr>
          <a:lstStyle/>
          <a:p>
            <a:r>
              <a:rPr lang="bg-BG" sz="2800" dirty="0" smtClean="0"/>
              <a:t>Концептуално, можем да мислим за приоритетна опашка като торба с </a:t>
            </a:r>
            <a:r>
              <a:rPr lang="bg-BG" sz="2800" dirty="0" smtClean="0"/>
              <a:t>приоритети.</a:t>
            </a:r>
          </a:p>
          <a:p>
            <a:r>
              <a:rPr lang="bg-BG" sz="2800" dirty="0" smtClean="0"/>
              <a:t>В </a:t>
            </a:r>
            <a:r>
              <a:rPr lang="bg-BG" sz="2800" dirty="0" smtClean="0"/>
              <a:t>тази торба </a:t>
            </a:r>
            <a:r>
              <a:rPr lang="bg-BG" sz="2800" dirty="0" smtClean="0"/>
              <a:t>можете </a:t>
            </a:r>
            <a:r>
              <a:rPr lang="bg-BG" sz="2800" dirty="0" smtClean="0"/>
              <a:t>да поставите </a:t>
            </a:r>
            <a:r>
              <a:rPr lang="bg-BG" sz="2800" dirty="0" smtClean="0"/>
              <a:t>всеки елемент </a:t>
            </a:r>
            <a:r>
              <a:rPr lang="bg-BG" sz="2800" dirty="0" smtClean="0"/>
              <a:t>приоритет, но можете да вземете един </a:t>
            </a:r>
            <a:r>
              <a:rPr lang="bg-BG" sz="2800" dirty="0" smtClean="0"/>
              <a:t>елемент – този с </a:t>
            </a:r>
            <a:r>
              <a:rPr lang="bg-BG" sz="2800" dirty="0" smtClean="0"/>
              <a:t>най-висока стойност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809-2493-403E-9132-E3F8D93BC7E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14</a:t>
            </a:fld>
            <a:endParaRPr lang="bg-BG"/>
          </a:p>
        </p:txBody>
      </p:sp>
      <p:pic>
        <p:nvPicPr>
          <p:cNvPr id="378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8746" y="2634019"/>
            <a:ext cx="7162792" cy="352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087" y="797575"/>
            <a:ext cx="10058400" cy="4050792"/>
          </a:xfrm>
        </p:spPr>
        <p:txBody>
          <a:bodyPr>
            <a:normAutofit/>
          </a:bodyPr>
          <a:lstStyle/>
          <a:p>
            <a:r>
              <a:rPr lang="bg-BG" sz="2800" dirty="0" smtClean="0"/>
              <a:t>Въпреки</a:t>
            </a:r>
            <a:r>
              <a:rPr lang="bg-BG" sz="2800" dirty="0" smtClean="0"/>
              <a:t>, че </a:t>
            </a:r>
            <a:r>
              <a:rPr lang="bg-BG" sz="2800" dirty="0" smtClean="0"/>
              <a:t>можем </a:t>
            </a:r>
            <a:r>
              <a:rPr lang="bg-BG" sz="2800" dirty="0" smtClean="0"/>
              <a:t>лесно да </a:t>
            </a:r>
            <a:r>
              <a:rPr lang="bg-BG" sz="2800" dirty="0" smtClean="0"/>
              <a:t>реализираме приоритетни </a:t>
            </a:r>
            <a:r>
              <a:rPr lang="bg-BG" sz="2800" dirty="0" smtClean="0"/>
              <a:t>опашки, използвайки линеен масив, </a:t>
            </a:r>
            <a:r>
              <a:rPr lang="bg-BG" sz="2800" dirty="0" smtClean="0"/>
              <a:t>трябва първо </a:t>
            </a:r>
            <a:r>
              <a:rPr lang="bg-BG" sz="2800" dirty="0" smtClean="0"/>
              <a:t>трябва да помисли за времето, необходимо за вмъкване на елемент в масива и след </a:t>
            </a:r>
            <a:r>
              <a:rPr lang="bg-BG" sz="2800" dirty="0" smtClean="0"/>
              <a:t>това времето да </a:t>
            </a:r>
            <a:r>
              <a:rPr lang="bg-BG" sz="2800" dirty="0" smtClean="0"/>
              <a:t>го </a:t>
            </a:r>
            <a:r>
              <a:rPr lang="bg-BG" sz="2800" dirty="0" smtClean="0"/>
              <a:t>сортираме.</a:t>
            </a:r>
          </a:p>
          <a:p>
            <a:r>
              <a:rPr lang="bg-BG" sz="2800" dirty="0" smtClean="0"/>
              <a:t> За това е необходимо O </a:t>
            </a:r>
            <a:r>
              <a:rPr lang="bg-BG" sz="2800" dirty="0" smtClean="0"/>
              <a:t>(N) време, за да вмъкнете елемент и най-малко </a:t>
            </a:r>
            <a:r>
              <a:rPr lang="en-US" sz="2800" dirty="0" smtClean="0"/>
              <a:t>O(n log n) </a:t>
            </a:r>
            <a:r>
              <a:rPr lang="bg-BG" sz="2800" dirty="0" smtClean="0"/>
              <a:t> време</a:t>
            </a:r>
            <a:r>
              <a:rPr lang="bg-BG" sz="2800" dirty="0" smtClean="0"/>
              <a:t>, за да се </a:t>
            </a:r>
            <a:r>
              <a:rPr lang="bg-BG" sz="2800" dirty="0" smtClean="0"/>
              <a:t>сортира масива</a:t>
            </a:r>
            <a:r>
              <a:rPr lang="bg-BG" sz="2800" dirty="0" smtClean="0"/>
              <a:t>. </a:t>
            </a:r>
            <a:endParaRPr lang="bg-BG" sz="2800" dirty="0" smtClean="0"/>
          </a:p>
          <a:p>
            <a:r>
              <a:rPr lang="bg-BG" sz="2800" dirty="0" smtClean="0"/>
              <a:t>Ето </a:t>
            </a:r>
            <a:r>
              <a:rPr lang="bg-BG" sz="2800" dirty="0" smtClean="0"/>
              <a:t>защо, по-добър начин за </a:t>
            </a:r>
            <a:r>
              <a:rPr lang="bg-BG" sz="2800" dirty="0" smtClean="0"/>
              <a:t>реализиране на </a:t>
            </a:r>
            <a:r>
              <a:rPr lang="bg-BG" sz="2800" dirty="0" smtClean="0"/>
              <a:t>приоритетна опашка е с помощта на двоичен </a:t>
            </a:r>
            <a:r>
              <a:rPr lang="en-US" sz="2800" dirty="0" smtClean="0"/>
              <a:t>heap</a:t>
            </a:r>
            <a:r>
              <a:rPr lang="bg-BG" sz="2800" dirty="0" smtClean="0"/>
              <a:t>, ко</a:t>
            </a:r>
            <a:r>
              <a:rPr lang="bg-BG" sz="2800" dirty="0" smtClean="0"/>
              <a:t>й</a:t>
            </a:r>
            <a:r>
              <a:rPr lang="bg-BG" sz="2800" dirty="0" smtClean="0"/>
              <a:t>то </a:t>
            </a:r>
            <a:r>
              <a:rPr lang="bg-BG" sz="2800" dirty="0" smtClean="0"/>
              <a:t>позволява </a:t>
            </a:r>
            <a:r>
              <a:rPr lang="bg-BG" sz="2800" dirty="0" smtClean="0"/>
              <a:t>добавянето и премахването на  </a:t>
            </a:r>
            <a:r>
              <a:rPr lang="bg-BG" sz="2800" dirty="0" smtClean="0"/>
              <a:t>елементи </a:t>
            </a:r>
            <a:r>
              <a:rPr lang="bg-BG" sz="2800" dirty="0" smtClean="0"/>
              <a:t>с </a:t>
            </a:r>
            <a:r>
              <a:rPr lang="en-US" sz="2800" dirty="0" smtClean="0"/>
              <a:t>O(log n) </a:t>
            </a:r>
            <a:r>
              <a:rPr lang="bg-BG" sz="2800" dirty="0" smtClean="0"/>
              <a:t>време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809-2493-403E-9132-E3F8D93BC7E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15</a:t>
            </a:fld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809-2493-403E-9132-E3F8D93BC7E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16</a:t>
            </a:fld>
            <a:endParaRPr lang="bg-BG"/>
          </a:p>
        </p:txBody>
      </p:sp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957" y="1124946"/>
            <a:ext cx="10341227" cy="1590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9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535" y="3439662"/>
            <a:ext cx="10508113" cy="1732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EAB-A039-4AA8-82D7-F2C295B04B16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17</a:t>
            </a:fld>
            <a:endParaRPr lang="bg-BG"/>
          </a:p>
        </p:txBody>
      </p:sp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2095" y="793418"/>
            <a:ext cx="5908698" cy="5168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D6E5F8-58FF-4C13-96C2-043DEA766D15}" type="slidenum">
              <a:rPr lang="en-US"/>
              <a:pPr/>
              <a:t>18</a:t>
            </a:fld>
            <a:endParaRPr lang="en-US"/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>
          <a:xfrm>
            <a:off x="1625600" y="152400"/>
            <a:ext cx="10363200" cy="381000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2400" b="1" smtClean="0"/>
              <a:t>Priority Queue: properties</a:t>
            </a:r>
          </a:p>
        </p:txBody>
      </p:sp>
      <p:sp>
        <p:nvSpPr>
          <p:cNvPr id="3078" name="Text Box 62"/>
          <p:cNvSpPr txBox="1">
            <a:spLocks noChangeArrowheads="1"/>
          </p:cNvSpPr>
          <p:nvPr/>
        </p:nvSpPr>
        <p:spPr bwMode="auto">
          <a:xfrm>
            <a:off x="177421" y="517803"/>
            <a:ext cx="12014579" cy="597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It is a queue, which guarantee immediate access to the “minimal” item (the item with the highest priority).</a:t>
            </a:r>
          </a:p>
          <a:p>
            <a:pPr marL="457200" indent="-457200">
              <a:spcBef>
                <a:spcPct val="50000"/>
              </a:spcBef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457200" indent="-457200"/>
            <a:r>
              <a:rPr lang="en-US" sz="2400" dirty="0">
                <a:latin typeface="Courier New" pitchFamily="49" charset="0"/>
                <a:cs typeface="Courier New" pitchFamily="49" charset="0"/>
              </a:rPr>
              <a:t>template &lt;class T&gt; class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457200" indent="-457200"/>
            <a:r>
              <a:rPr lang="en-US" sz="2400" dirty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457200" indent="-457200" algn="r"/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// add a value to the collection</a:t>
            </a:r>
          </a:p>
          <a:p>
            <a:pPr marL="457200" indent="-457200"/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virtual void   add(T value) = 0;</a:t>
            </a:r>
          </a:p>
          <a:p>
            <a:pPr marL="457200" indent="-457200" algn="r"/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// return and remove the smallest element from the collection</a:t>
            </a:r>
          </a:p>
          <a:p>
            <a:pPr marL="457200" indent="-457200"/>
            <a:r>
              <a:rPr lang="en-US" sz="2400" dirty="0">
                <a:latin typeface="Courier New" pitchFamily="49" charset="0"/>
                <a:cs typeface="Courier New" pitchFamily="49" charset="0"/>
              </a:rPr>
              <a:t>    T             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deleteMin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457200" indent="-457200" algn="r"/>
            <a:r>
              <a:rPr lang="en-US" sz="2400" dirty="0">
                <a:latin typeface="Courier New" pitchFamily="49" charset="0"/>
                <a:cs typeface="Courier New" pitchFamily="49" charset="0"/>
              </a:rPr>
              <a:t>    // indicate whether there are elements in the collection</a:t>
            </a:r>
          </a:p>
          <a:p>
            <a:pPr marL="457200" indent="-457200"/>
            <a:r>
              <a:rPr lang="en-US" sz="2400" dirty="0">
                <a:latin typeface="Courier New" pitchFamily="49" charset="0"/>
                <a:cs typeface="Courier New" pitchFamily="49" charset="0"/>
              </a:rPr>
              <a:t>    virtual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isEmpty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() const = 0;</a:t>
            </a:r>
          </a:p>
          <a:p>
            <a:pPr marL="457200" indent="-457200" algn="r"/>
            <a:r>
              <a:rPr lang="en-US" sz="2400" dirty="0">
                <a:latin typeface="Courier New" pitchFamily="49" charset="0"/>
                <a:cs typeface="Courier New" pitchFamily="49" charset="0"/>
              </a:rPr>
              <a:t>    // return the smallest element in the collection</a:t>
            </a:r>
          </a:p>
          <a:p>
            <a:pPr marL="457200" indent="-457200"/>
            <a:r>
              <a:rPr lang="en-US" sz="2400" dirty="0">
                <a:latin typeface="Courier New" pitchFamily="49" charset="0"/>
                <a:cs typeface="Courier New" pitchFamily="49" charset="0"/>
              </a:rPr>
              <a:t>    virtual T      min() const = 0;</a:t>
            </a:r>
          </a:p>
          <a:p>
            <a:pPr marL="457200" indent="-457200" algn="r"/>
            <a:r>
              <a:rPr lang="en-US" sz="2400" dirty="0">
                <a:latin typeface="Courier New" pitchFamily="49" charset="0"/>
                <a:cs typeface="Courier New" pitchFamily="49" charset="0"/>
              </a:rPr>
              <a:t>   // remove the smallest element from the collection</a:t>
            </a:r>
          </a:p>
          <a:p>
            <a:pPr marL="457200" indent="-457200"/>
            <a:r>
              <a:rPr lang="en-US" sz="2400" dirty="0">
                <a:latin typeface="Courier New" pitchFamily="49" charset="0"/>
                <a:cs typeface="Courier New" pitchFamily="49" charset="0"/>
              </a:rPr>
              <a:t>    virtual void  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removeMin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() = 0;</a:t>
            </a:r>
          </a:p>
          <a:p>
            <a:pPr marL="457200" indent="-457200"/>
            <a:r>
              <a:rPr lang="en-US" sz="24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48DB-7B00-409D-B3FB-C72AB1EBDE28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F444F0-9B2D-46A4-A503-54B6B3CA5170}" type="slidenum">
              <a:rPr lang="en-US"/>
              <a:pPr/>
              <a:t>19</a:t>
            </a:fld>
            <a:endParaRPr 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1625600" y="152400"/>
            <a:ext cx="10363200" cy="381000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2400" b="1" smtClean="0"/>
              <a:t>Priority Queue: List</a:t>
            </a:r>
          </a:p>
        </p:txBody>
      </p:sp>
      <p:sp>
        <p:nvSpPr>
          <p:cNvPr id="4102" name="Text Box 62"/>
          <p:cNvSpPr txBox="1">
            <a:spLocks noChangeArrowheads="1"/>
          </p:cNvSpPr>
          <p:nvPr/>
        </p:nvSpPr>
        <p:spPr bwMode="auto">
          <a:xfrm>
            <a:off x="368488" y="793845"/>
            <a:ext cx="11573301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template &lt;class T&gt; class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priorityQueueList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&lt;T&gt; {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algn="r"/>
            <a:r>
              <a:rPr lang="en-US" sz="2400" dirty="0">
                <a:latin typeface="Courier New" pitchFamily="49" charset="0"/>
                <a:cs typeface="Courier New" pitchFamily="49" charset="0"/>
              </a:rPr>
              <a:t>    // constructors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priorityQueueList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priorityQueueList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(const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priorityQueueList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&lt;T&gt; &amp; v);</a:t>
            </a:r>
          </a:p>
          <a:p>
            <a:pPr algn="r"/>
            <a:r>
              <a:rPr lang="en-US" sz="2400" dirty="0">
                <a:latin typeface="Courier New" pitchFamily="49" charset="0"/>
                <a:cs typeface="Courier New" pitchFamily="49" charset="0"/>
              </a:rPr>
              <a:t>    // priority queue protocol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    virtual void   add(T value);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    virtual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isEmpty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() const;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    virtual T      min() const;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    virtual void  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removeMin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algn="r"/>
            <a:r>
              <a:rPr lang="en-US" sz="2400" dirty="0">
                <a:latin typeface="Courier New" pitchFamily="49" charset="0"/>
                <a:cs typeface="Courier New" pitchFamily="49" charset="0"/>
              </a:rPr>
              <a:t>    // data area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orderedList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&lt;T&gt;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lst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D066C-50C6-4B41-868A-6D703E49CA7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ПЛАН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217" y="1826441"/>
            <a:ext cx="9996683" cy="405079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ru-RU" sz="3600" dirty="0" smtClean="0"/>
              <a:t>Дървета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bg-BG" sz="3400" dirty="0" smtClean="0"/>
              <a:t>Червено-черни дървета</a:t>
            </a:r>
            <a:r>
              <a:rPr lang="en-US" sz="3400" dirty="0" smtClean="0"/>
              <a:t> – Red-Black tree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3400" dirty="0" smtClean="0"/>
              <a:t>Heap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bg-BG" sz="3600" dirty="0" smtClean="0"/>
              <a:t>Приоритетна </a:t>
            </a:r>
            <a:r>
              <a:rPr lang="bg-BG" sz="3600" dirty="0" smtClean="0"/>
              <a:t>опашка</a:t>
            </a:r>
            <a:endParaRPr lang="en-US" sz="3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bg-BG" sz="3600" dirty="0" smtClean="0"/>
              <a:t>Граф</a:t>
            </a:r>
            <a:endParaRPr lang="en-US" sz="3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2</a:t>
            </a:fld>
            <a:endParaRPr lang="bg-BG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89AD-E0E5-42B0-A10E-031FD741DA4C}" type="datetime1">
              <a:rPr lang="en-US" smtClean="0"/>
              <a:pPr/>
              <a:t>11/28/2016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91921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BCD4B4E-1697-4E3A-B72E-40AF2002401A}" type="slidenum">
              <a:rPr lang="en-US"/>
              <a:pPr/>
              <a:t>20</a:t>
            </a:fld>
            <a:endParaRPr 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1625600" y="152400"/>
            <a:ext cx="10363200" cy="381000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n-US" sz="2400" b="1" smtClean="0"/>
              <a:t>Priority Queue: heap</a:t>
            </a:r>
          </a:p>
        </p:txBody>
      </p:sp>
      <p:sp>
        <p:nvSpPr>
          <p:cNvPr id="5126" name="Text Box 62"/>
          <p:cNvSpPr txBox="1">
            <a:spLocks noChangeArrowheads="1"/>
          </p:cNvSpPr>
          <p:nvPr/>
        </p:nvSpPr>
        <p:spPr bwMode="auto">
          <a:xfrm>
            <a:off x="465541" y="842750"/>
            <a:ext cx="10871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800" dirty="0"/>
              <a:t>Guarantee </a:t>
            </a:r>
            <a:r>
              <a:rPr lang="en-US" sz="2800" b="1" dirty="0"/>
              <a:t>O(log</a:t>
            </a:r>
            <a:r>
              <a:rPr lang="en-US" sz="2800" b="1" baseline="-25000" dirty="0"/>
              <a:t>2</a:t>
            </a:r>
            <a:r>
              <a:rPr lang="en-US" sz="2800" b="1" dirty="0"/>
              <a:t>n)</a:t>
            </a:r>
            <a:r>
              <a:rPr lang="en-US" sz="2800" dirty="0"/>
              <a:t> performance of </a:t>
            </a:r>
            <a:r>
              <a:rPr lang="en-US" sz="2800" i="1" dirty="0"/>
              <a:t>add()</a:t>
            </a:r>
            <a:r>
              <a:rPr lang="en-US" sz="2800" dirty="0"/>
              <a:t> and </a:t>
            </a:r>
            <a:r>
              <a:rPr lang="en-US" sz="2800" i="1" dirty="0" err="1"/>
              <a:t>deleteMin</a:t>
            </a:r>
            <a:r>
              <a:rPr lang="en-US" sz="2800" i="1" dirty="0"/>
              <a:t>()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800" dirty="0"/>
              <a:t>Guarantee </a:t>
            </a:r>
            <a:r>
              <a:rPr lang="en-US" sz="2800" b="1" dirty="0"/>
              <a:t>O(1)</a:t>
            </a:r>
            <a:r>
              <a:rPr lang="en-US" sz="2800" dirty="0"/>
              <a:t> performance of </a:t>
            </a:r>
            <a:r>
              <a:rPr lang="en-US" sz="2800" i="1" dirty="0"/>
              <a:t>min()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800" dirty="0"/>
              <a:t>Complete Binary Tree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800" dirty="0"/>
              <a:t>Implemented by using array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800" dirty="0"/>
              <a:t>Heap-order: for every node </a:t>
            </a:r>
            <a:r>
              <a:rPr lang="en-US" sz="2800" b="1" dirty="0"/>
              <a:t>X</a:t>
            </a:r>
            <a:r>
              <a:rPr lang="en-US" sz="2800" dirty="0"/>
              <a:t> with parent </a:t>
            </a:r>
            <a:r>
              <a:rPr lang="en-US" sz="2800" b="1" dirty="0"/>
              <a:t>P</a:t>
            </a:r>
            <a:r>
              <a:rPr lang="en-US" sz="2800" dirty="0"/>
              <a:t>, the </a:t>
            </a:r>
            <a:r>
              <a:rPr lang="en-US" sz="2800" b="1" i="1" dirty="0"/>
              <a:t>key of P</a:t>
            </a:r>
            <a:r>
              <a:rPr lang="en-US" sz="2800" dirty="0"/>
              <a:t> is smaller than the </a:t>
            </a:r>
            <a:r>
              <a:rPr lang="en-US" sz="2800" b="1" i="1" dirty="0"/>
              <a:t>key of X</a:t>
            </a:r>
            <a:r>
              <a:rPr lang="en-US" sz="2800" dirty="0"/>
              <a:t>. (Min heap). 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800" i="1" dirty="0"/>
              <a:t>There is also Max heap where the key of P is greater than the key of X.</a:t>
            </a:r>
          </a:p>
          <a:p>
            <a:pPr marL="457200" indent="-457200">
              <a:spcBef>
                <a:spcPct val="50000"/>
              </a:spcBef>
            </a:pPr>
            <a:endParaRPr lang="en-US" sz="2800" i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296B-5552-4019-BC2A-2C09AB47BC4F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2167128" y="1225296"/>
            <a:ext cx="4752287" cy="3520440"/>
          </a:xfrm>
        </p:spPr>
        <p:txBody>
          <a:bodyPr/>
          <a:lstStyle/>
          <a:p>
            <a:pPr eaLnBrk="1" hangingPunct="1"/>
            <a:r>
              <a:rPr lang="en-US" dirty="0" smtClean="0"/>
              <a:t>heap</a:t>
            </a:r>
          </a:p>
        </p:txBody>
      </p:sp>
      <p:sp>
        <p:nvSpPr>
          <p:cNvPr id="20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B41670C-666F-452E-B093-D1A8B42282B3}" type="slidenum">
              <a:rPr lang="en-US"/>
              <a:pPr/>
              <a:t>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301552" y="5020056"/>
            <a:ext cx="3916782" cy="1066800"/>
          </a:xfrm>
        </p:spPr>
        <p:txBody>
          <a:bodyPr/>
          <a:lstStyle/>
          <a:p>
            <a:r>
              <a:rPr lang="en-US" dirty="0" smtClean="0"/>
              <a:t>Heap </a:t>
            </a:r>
            <a:r>
              <a:rPr lang="en-US" dirty="0" err="1" smtClean="0"/>
              <a:t>vs</a:t>
            </a:r>
            <a:r>
              <a:rPr lang="en-US" dirty="0" smtClean="0"/>
              <a:t> Garbage Collection?</a:t>
            </a:r>
            <a:endParaRPr lang="en-US" dirty="0"/>
          </a:p>
        </p:txBody>
      </p:sp>
      <p:pic>
        <p:nvPicPr>
          <p:cNvPr id="8" name="Picture 2" descr="&amp;Rcy;&amp;iecy;&amp;zcy;&amp;ucy;&amp;lcy;&amp;tcy;&amp;acy;&amp;tcy; &amp;scy; &amp;icy;&amp;zcy;&amp;ocy;&amp;bcy;&amp;rcy;&amp;acy;&amp;zhcy;&amp;iecy;&amp;ncy;&amp;icy;&amp;iecy; &amp;zcy;&amp;acy; hea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3103" y="1116274"/>
            <a:ext cx="4991100" cy="3743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CD6D4-6325-4BF6-BE97-0AF1E1803DD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25553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Дефиниция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1194" y="1364776"/>
            <a:ext cx="10787054" cy="4807424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Heap</a:t>
            </a:r>
            <a:r>
              <a:rPr lang="en-US" sz="2800" dirty="0" smtClean="0"/>
              <a:t> (</a:t>
            </a:r>
            <a:r>
              <a:rPr lang="bg-BG" sz="2800" dirty="0" smtClean="0"/>
              <a:t>купчина / грамада) е пълно двоично дърво, в която всеки възел отговаря на свойството:</a:t>
            </a:r>
          </a:p>
          <a:p>
            <a:pPr algn="ctr">
              <a:buNone/>
            </a:pPr>
            <a:r>
              <a:rPr lang="bg-BG" sz="2800" i="1" dirty="0" smtClean="0">
                <a:solidFill>
                  <a:srgbClr val="C00000"/>
                </a:solidFill>
              </a:rPr>
              <a:t>Ако B е наследник на A, то стойност (A) ≥ стойност(B)</a:t>
            </a:r>
          </a:p>
          <a:p>
            <a:r>
              <a:rPr lang="bg-BG" sz="2800" dirty="0" smtClean="0"/>
              <a:t>Това означава, че всеки възел ще бъде по-голям или равен на лявия и дясния си наследник. </a:t>
            </a:r>
          </a:p>
          <a:p>
            <a:r>
              <a:rPr lang="bg-BG" sz="2800" dirty="0" smtClean="0"/>
              <a:t>По този начин, коренът има най-голяма стойност. Такъв </a:t>
            </a:r>
            <a:r>
              <a:rPr lang="en-US" sz="2800" dirty="0" smtClean="0"/>
              <a:t>Heap</a:t>
            </a:r>
            <a:r>
              <a:rPr lang="bg-BG" sz="2800" dirty="0" smtClean="0"/>
              <a:t> е се нарича </a:t>
            </a:r>
            <a:r>
              <a:rPr lang="en-US" sz="2800" b="1" dirty="0" smtClean="0">
                <a:solidFill>
                  <a:srgbClr val="C00000"/>
                </a:solidFill>
              </a:rPr>
              <a:t>max-heap</a:t>
            </a:r>
            <a:r>
              <a:rPr lang="bg-BG" sz="2800" dirty="0" smtClean="0"/>
              <a:t> .</a:t>
            </a:r>
            <a:endParaRPr lang="en-US" sz="2800" dirty="0" smtClean="0"/>
          </a:p>
          <a:p>
            <a:r>
              <a:rPr lang="bg-BG" sz="2800" dirty="0" smtClean="0"/>
              <a:t>Аналогично има и </a:t>
            </a:r>
            <a:r>
              <a:rPr lang="en-US" sz="2800" b="1" dirty="0" smtClean="0">
                <a:solidFill>
                  <a:srgbClr val="C00000"/>
                </a:solidFill>
              </a:rPr>
              <a:t>min-heap</a:t>
            </a:r>
            <a:r>
              <a:rPr lang="bg-BG" sz="2800" b="1" dirty="0" smtClean="0">
                <a:solidFill>
                  <a:srgbClr val="C00000"/>
                </a:solidFill>
              </a:rPr>
              <a:t>,</a:t>
            </a:r>
            <a:r>
              <a:rPr lang="bg-BG" sz="2800" dirty="0" smtClean="0"/>
              <a:t> когато стойността във върха е най-малката, а всички останали стойности са по-големи или равни на родителите  си.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DC7-48EC-43E2-80B8-25C8459F6964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22</a:t>
            </a:fld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приложения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800" dirty="0" smtClean="0"/>
              <a:t>Сортиране на масиви - </a:t>
            </a:r>
            <a:r>
              <a:rPr lang="en-US" sz="2800" i="1" dirty="0" err="1" smtClean="0"/>
              <a:t>heapsort</a:t>
            </a:r>
            <a:r>
              <a:rPr lang="en-US" sz="2800" i="1" dirty="0" smtClean="0"/>
              <a:t> algorithm</a:t>
            </a:r>
            <a:endParaRPr lang="en-US" sz="2800" i="1" dirty="0" smtClean="0"/>
          </a:p>
          <a:p>
            <a:r>
              <a:rPr lang="bg-BG" sz="2800" dirty="0" smtClean="0"/>
              <a:t>Реализация на </a:t>
            </a:r>
            <a:r>
              <a:rPr lang="bg-BG" sz="2800" i="1" dirty="0" smtClean="0"/>
              <a:t>приоритетни опашки</a:t>
            </a:r>
            <a:endParaRPr lang="en-US" sz="2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809-2493-403E-9132-E3F8D93BC7E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23</a:t>
            </a:fld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192D1-E12B-4388-993B-F33205C6E1D3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24</a:t>
            </a:fld>
            <a:endParaRPr lang="bg-BG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104" y="777922"/>
            <a:ext cx="10510450" cy="513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 it a min-heap?</a:t>
            </a:r>
          </a:p>
        </p:txBody>
      </p:sp>
      <p:sp>
        <p:nvSpPr>
          <p:cNvPr id="614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7DCD8B9-546D-46E4-9282-18F1A992D07E}" type="slidenum">
              <a:rPr lang="en-US"/>
              <a:pPr/>
              <a:t>25</a:t>
            </a:fld>
            <a:endParaRPr lang="en-US"/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1" y="1937982"/>
            <a:ext cx="5310060" cy="349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991" y="1990298"/>
            <a:ext cx="5809018" cy="316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7A5F8-6ACB-4B7C-BF77-AB0623D36F6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Is it a min-heap?</a:t>
            </a:r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41FE81-6A22-4F47-B156-63F97C18818C}" type="slidenum">
              <a:rPr lang="en-US"/>
              <a:pPr/>
              <a:t>26</a:t>
            </a:fld>
            <a:endParaRPr lang="en-US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3677" y="2209799"/>
            <a:ext cx="6716974" cy="335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39AC2-D25C-4302-AEB9-873D6E939596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846805B-A2A2-43F3-BF07-CB9153D4B7BA}" type="slidenum">
              <a:rPr lang="en-US"/>
              <a:pPr/>
              <a:t>27</a:t>
            </a:fld>
            <a:endParaRPr lang="en-US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0639"/>
            <a:ext cx="10363200" cy="381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 smtClean="0"/>
              <a:t>Complete Binary Tree: properties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6687404" y="2047164"/>
            <a:ext cx="4339987" cy="2483893"/>
            <a:chOff x="2884" y="898"/>
            <a:chExt cx="1964" cy="1427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3652" y="898"/>
              <a:ext cx="342" cy="357"/>
              <a:chOff x="10080" y="11160"/>
              <a:chExt cx="720" cy="720"/>
            </a:xfrm>
          </p:grpSpPr>
          <p:sp>
            <p:nvSpPr>
              <p:cNvPr id="8255" name="Oval 6"/>
              <p:cNvSpPr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ellipse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/>
              </a:p>
            </p:txBody>
          </p:sp>
          <p:sp>
            <p:nvSpPr>
              <p:cNvPr id="8256" name="Text Box 7"/>
              <p:cNvSpPr txBox="1"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rect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 eaLnBrk="0" hangingPunct="0"/>
                <a:r>
                  <a:rPr lang="en-US" sz="2000" b="1" dirty="0"/>
                  <a:t>A</a:t>
                </a:r>
              </a:p>
            </p:txBody>
          </p:sp>
        </p:grpSp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3140" y="1433"/>
              <a:ext cx="341" cy="357"/>
              <a:chOff x="10080" y="11160"/>
              <a:chExt cx="720" cy="720"/>
            </a:xfrm>
          </p:grpSpPr>
          <p:sp>
            <p:nvSpPr>
              <p:cNvPr id="8253" name="Oval 9"/>
              <p:cNvSpPr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ellipse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/>
              </a:p>
            </p:txBody>
          </p:sp>
          <p:sp>
            <p:nvSpPr>
              <p:cNvPr id="8254" name="Text Box 10"/>
              <p:cNvSpPr txBox="1"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rect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 eaLnBrk="0" hangingPunct="0"/>
                <a:r>
                  <a:rPr lang="en-US" sz="2000" b="1" dirty="0"/>
                  <a:t>B</a:t>
                </a:r>
              </a:p>
            </p:txBody>
          </p:sp>
        </p:grpSp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4165" y="1433"/>
              <a:ext cx="341" cy="357"/>
              <a:chOff x="10080" y="11160"/>
              <a:chExt cx="720" cy="720"/>
            </a:xfrm>
          </p:grpSpPr>
          <p:sp>
            <p:nvSpPr>
              <p:cNvPr id="8251" name="Oval 12"/>
              <p:cNvSpPr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ellipse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/>
              </a:p>
            </p:txBody>
          </p:sp>
          <p:sp>
            <p:nvSpPr>
              <p:cNvPr id="8252" name="Text Box 13"/>
              <p:cNvSpPr txBox="1"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rect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 eaLnBrk="0" hangingPunct="0"/>
                <a:r>
                  <a:rPr lang="en-US" sz="2000" b="1" dirty="0"/>
                  <a:t>C</a:t>
                </a:r>
              </a:p>
            </p:txBody>
          </p:sp>
        </p:grpSp>
        <p:grpSp>
          <p:nvGrpSpPr>
            <p:cNvPr id="7" name="Group 14"/>
            <p:cNvGrpSpPr>
              <a:grpSpLocks/>
            </p:cNvGrpSpPr>
            <p:nvPr/>
          </p:nvGrpSpPr>
          <p:grpSpPr bwMode="auto">
            <a:xfrm>
              <a:off x="3396" y="1968"/>
              <a:ext cx="342" cy="357"/>
              <a:chOff x="10080" y="11160"/>
              <a:chExt cx="720" cy="720"/>
            </a:xfrm>
          </p:grpSpPr>
          <p:sp>
            <p:nvSpPr>
              <p:cNvPr id="8249" name="Oval 15"/>
              <p:cNvSpPr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ellipse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/>
              </a:p>
            </p:txBody>
          </p:sp>
          <p:sp>
            <p:nvSpPr>
              <p:cNvPr id="8250" name="Text Box 16"/>
              <p:cNvSpPr txBox="1"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rect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 eaLnBrk="0" hangingPunct="0"/>
                <a:r>
                  <a:rPr lang="en-US" sz="2000" b="1"/>
                  <a:t>E</a:t>
                </a:r>
              </a:p>
            </p:txBody>
          </p:sp>
        </p:grpSp>
        <p:grpSp>
          <p:nvGrpSpPr>
            <p:cNvPr id="8" name="Group 17"/>
            <p:cNvGrpSpPr>
              <a:grpSpLocks/>
            </p:cNvGrpSpPr>
            <p:nvPr/>
          </p:nvGrpSpPr>
          <p:grpSpPr bwMode="auto">
            <a:xfrm>
              <a:off x="3908" y="1968"/>
              <a:ext cx="342" cy="357"/>
              <a:chOff x="10080" y="11160"/>
              <a:chExt cx="720" cy="720"/>
            </a:xfrm>
          </p:grpSpPr>
          <p:sp>
            <p:nvSpPr>
              <p:cNvPr id="8247" name="Oval 18"/>
              <p:cNvSpPr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ellipse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/>
              </a:p>
            </p:txBody>
          </p:sp>
          <p:sp>
            <p:nvSpPr>
              <p:cNvPr id="8248" name="Text Box 19"/>
              <p:cNvSpPr txBox="1"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rect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 eaLnBrk="0" hangingPunct="0"/>
                <a:r>
                  <a:rPr lang="en-US" sz="2000" b="1"/>
                  <a:t>F</a:t>
                </a:r>
              </a:p>
            </p:txBody>
          </p:sp>
        </p:grpSp>
        <p:grpSp>
          <p:nvGrpSpPr>
            <p:cNvPr id="9" name="Group 20"/>
            <p:cNvGrpSpPr>
              <a:grpSpLocks/>
            </p:cNvGrpSpPr>
            <p:nvPr/>
          </p:nvGrpSpPr>
          <p:grpSpPr bwMode="auto">
            <a:xfrm>
              <a:off x="4506" y="1968"/>
              <a:ext cx="342" cy="357"/>
              <a:chOff x="10080" y="11160"/>
              <a:chExt cx="720" cy="720"/>
            </a:xfrm>
          </p:grpSpPr>
          <p:sp>
            <p:nvSpPr>
              <p:cNvPr id="8245" name="Oval 21"/>
              <p:cNvSpPr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ellipse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/>
              </a:p>
            </p:txBody>
          </p:sp>
          <p:sp>
            <p:nvSpPr>
              <p:cNvPr id="8246" name="Text Box 22"/>
              <p:cNvSpPr txBox="1"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rect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 eaLnBrk="0" hangingPunct="0"/>
                <a:r>
                  <a:rPr lang="en-US" sz="2000" b="1"/>
                  <a:t>G</a:t>
                </a:r>
              </a:p>
            </p:txBody>
          </p:sp>
        </p:grpSp>
        <p:grpSp>
          <p:nvGrpSpPr>
            <p:cNvPr id="10" name="Group 23"/>
            <p:cNvGrpSpPr>
              <a:grpSpLocks/>
            </p:cNvGrpSpPr>
            <p:nvPr/>
          </p:nvGrpSpPr>
          <p:grpSpPr bwMode="auto">
            <a:xfrm>
              <a:off x="2884" y="1968"/>
              <a:ext cx="341" cy="357"/>
              <a:chOff x="10080" y="11160"/>
              <a:chExt cx="720" cy="720"/>
            </a:xfrm>
          </p:grpSpPr>
          <p:sp>
            <p:nvSpPr>
              <p:cNvPr id="8243" name="Oval 24"/>
              <p:cNvSpPr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ellipse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/>
              </a:p>
            </p:txBody>
          </p:sp>
          <p:sp>
            <p:nvSpPr>
              <p:cNvPr id="8244" name="Text Box 25"/>
              <p:cNvSpPr txBox="1">
                <a:spLocks noChangeArrowheads="1"/>
              </p:cNvSpPr>
              <p:nvPr/>
            </p:nvSpPr>
            <p:spPr bwMode="auto">
              <a:xfrm>
                <a:off x="10080" y="11160"/>
                <a:ext cx="720" cy="720"/>
              </a:xfrm>
              <a:prstGeom prst="rect">
                <a:avLst/>
              </a:prstGeom>
              <a:ln w="57150">
                <a:headEnd/>
                <a:tailEnd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 eaLnBrk="0" hangingPunct="0"/>
                <a:r>
                  <a:rPr lang="en-US" sz="2000" b="1"/>
                  <a:t>D</a:t>
                </a:r>
              </a:p>
            </p:txBody>
          </p:sp>
        </p:grpSp>
        <p:sp>
          <p:nvSpPr>
            <p:cNvPr id="8237" name="Line 26"/>
            <p:cNvSpPr>
              <a:spLocks noChangeShapeType="1"/>
            </p:cNvSpPr>
            <p:nvPr/>
          </p:nvSpPr>
          <p:spPr bwMode="auto">
            <a:xfrm flipH="1">
              <a:off x="3396" y="1255"/>
              <a:ext cx="427" cy="178"/>
            </a:xfrm>
            <a:prstGeom prst="line">
              <a:avLst/>
            </a:prstGeom>
            <a:ln w="57150"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8238" name="Line 27"/>
            <p:cNvSpPr>
              <a:spLocks noChangeShapeType="1"/>
            </p:cNvSpPr>
            <p:nvPr/>
          </p:nvSpPr>
          <p:spPr bwMode="auto">
            <a:xfrm>
              <a:off x="3823" y="1255"/>
              <a:ext cx="427" cy="178"/>
            </a:xfrm>
            <a:prstGeom prst="line">
              <a:avLst/>
            </a:prstGeom>
            <a:ln w="57150"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8239" name="Line 28"/>
            <p:cNvSpPr>
              <a:spLocks noChangeShapeType="1"/>
            </p:cNvSpPr>
            <p:nvPr/>
          </p:nvSpPr>
          <p:spPr bwMode="auto">
            <a:xfrm flipH="1">
              <a:off x="3140" y="1790"/>
              <a:ext cx="171" cy="178"/>
            </a:xfrm>
            <a:prstGeom prst="line">
              <a:avLst/>
            </a:prstGeom>
            <a:ln w="57150"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8240" name="Line 29"/>
            <p:cNvSpPr>
              <a:spLocks noChangeShapeType="1"/>
            </p:cNvSpPr>
            <p:nvPr/>
          </p:nvSpPr>
          <p:spPr bwMode="auto">
            <a:xfrm>
              <a:off x="3311" y="1790"/>
              <a:ext cx="170" cy="178"/>
            </a:xfrm>
            <a:prstGeom prst="line">
              <a:avLst/>
            </a:prstGeom>
            <a:ln w="57150"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8241" name="Line 30"/>
            <p:cNvSpPr>
              <a:spLocks noChangeShapeType="1"/>
            </p:cNvSpPr>
            <p:nvPr/>
          </p:nvSpPr>
          <p:spPr bwMode="auto">
            <a:xfrm flipH="1">
              <a:off x="4165" y="1790"/>
              <a:ext cx="171" cy="178"/>
            </a:xfrm>
            <a:prstGeom prst="line">
              <a:avLst/>
            </a:prstGeom>
            <a:ln w="57150"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8242" name="Line 31"/>
            <p:cNvSpPr>
              <a:spLocks noChangeShapeType="1"/>
            </p:cNvSpPr>
            <p:nvPr/>
          </p:nvSpPr>
          <p:spPr bwMode="auto">
            <a:xfrm>
              <a:off x="4336" y="1790"/>
              <a:ext cx="256" cy="178"/>
            </a:xfrm>
            <a:prstGeom prst="line">
              <a:avLst/>
            </a:prstGeom>
            <a:ln w="57150"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/>
            </a:p>
          </p:txBody>
        </p:sp>
      </p:grpSp>
      <p:sp>
        <p:nvSpPr>
          <p:cNvPr id="8229" name="Text Box 32"/>
          <p:cNvSpPr txBox="1">
            <a:spLocks noChangeArrowheads="1"/>
          </p:cNvSpPr>
          <p:nvPr/>
        </p:nvSpPr>
        <p:spPr bwMode="auto">
          <a:xfrm>
            <a:off x="0" y="633484"/>
            <a:ext cx="9608024" cy="417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2400" b="1" dirty="0"/>
              <a:t>Representation of a complete binary tree as a vector</a:t>
            </a:r>
          </a:p>
          <a:p>
            <a:pPr eaLnBrk="0" hangingPunct="0"/>
            <a:endParaRPr lang="en-US" sz="1600" b="1" dirty="0"/>
          </a:p>
          <a:p>
            <a:pPr eaLnBrk="0" hangingPunct="0"/>
            <a:r>
              <a:rPr lang="en-US" sz="2400" b="1" dirty="0"/>
              <a:t>Parent-Children relationship: </a:t>
            </a:r>
          </a:p>
          <a:p>
            <a:pPr eaLnBrk="0" hangingPunct="0"/>
            <a:r>
              <a:rPr lang="en-US" sz="2400" dirty="0"/>
              <a:t>Let </a:t>
            </a:r>
            <a:r>
              <a:rPr lang="en-US" sz="2400" b="1" i="1" dirty="0"/>
              <a:t>x</a:t>
            </a:r>
            <a:r>
              <a:rPr lang="en-US" sz="2400" dirty="0"/>
              <a:t> is the index of a cell, </a:t>
            </a:r>
          </a:p>
          <a:p>
            <a:pPr algn="ctr" eaLnBrk="0" hangingPunct="0"/>
            <a:r>
              <a:rPr lang="en-US" sz="2400" b="1" i="1" dirty="0"/>
              <a:t>2*x + 1</a:t>
            </a:r>
            <a:r>
              <a:rPr lang="en-US" sz="2400" dirty="0"/>
              <a:t> and </a:t>
            </a:r>
            <a:r>
              <a:rPr lang="en-US" sz="2400" b="1" i="1" dirty="0"/>
              <a:t>2*x+2</a:t>
            </a:r>
            <a:endParaRPr lang="en-US" sz="2400" dirty="0"/>
          </a:p>
          <a:p>
            <a:pPr eaLnBrk="0" hangingPunct="0"/>
            <a:r>
              <a:rPr lang="en-US" sz="2400" dirty="0"/>
              <a:t>are the indexes of </a:t>
            </a:r>
            <a:r>
              <a:rPr lang="en-US" sz="2400" b="1" i="1" dirty="0" err="1"/>
              <a:t>x</a:t>
            </a:r>
            <a:r>
              <a:rPr lang="en-US" sz="2400" dirty="0" err="1"/>
              <a:t>’s</a:t>
            </a:r>
            <a:r>
              <a:rPr lang="en-US" sz="2400" dirty="0"/>
              <a:t> children</a:t>
            </a:r>
            <a:r>
              <a:rPr lang="en-US" sz="2400" b="1" dirty="0"/>
              <a:t>.</a:t>
            </a:r>
          </a:p>
          <a:p>
            <a:pPr algn="ctr" eaLnBrk="0" hangingPunct="0"/>
            <a:endParaRPr lang="en-US" sz="2400" b="1" dirty="0"/>
          </a:p>
          <a:p>
            <a:pPr eaLnBrk="0" hangingPunct="0"/>
            <a:r>
              <a:rPr lang="en-US" sz="2400" b="1" dirty="0"/>
              <a:t>Child-Parent Relationship:</a:t>
            </a:r>
          </a:p>
          <a:p>
            <a:pPr eaLnBrk="0" hangingPunct="0"/>
            <a:r>
              <a:rPr lang="en-US" sz="2400" dirty="0"/>
              <a:t>Let </a:t>
            </a:r>
            <a:r>
              <a:rPr lang="en-US" sz="2400" b="1" i="1" dirty="0"/>
              <a:t>x</a:t>
            </a:r>
            <a:r>
              <a:rPr lang="en-US" sz="2400" dirty="0"/>
              <a:t> is the index of a cell, </a:t>
            </a:r>
          </a:p>
          <a:p>
            <a:pPr algn="ctr" eaLnBrk="0" hangingPunct="0"/>
            <a:r>
              <a:rPr lang="en-US" sz="2400" b="1" i="1" dirty="0"/>
              <a:t>(integer) (x-1) / 2</a:t>
            </a:r>
          </a:p>
          <a:p>
            <a:pPr eaLnBrk="0" hangingPunct="0"/>
            <a:r>
              <a:rPr lang="en-US" sz="2400" dirty="0"/>
              <a:t>is the index of </a:t>
            </a:r>
            <a:r>
              <a:rPr lang="en-US" sz="2400" b="1" i="1" dirty="0" err="1"/>
              <a:t>x</a:t>
            </a:r>
            <a:r>
              <a:rPr lang="en-US" sz="2400" dirty="0" err="1"/>
              <a:t>’s</a:t>
            </a:r>
            <a:r>
              <a:rPr lang="en-US" sz="2400" dirty="0"/>
              <a:t> parent.</a:t>
            </a:r>
            <a:endParaRPr lang="en-US" sz="2400" b="1" dirty="0"/>
          </a:p>
        </p:txBody>
      </p:sp>
      <p:graphicFrame>
        <p:nvGraphicFramePr>
          <p:cNvPr id="6177" name="Group 33"/>
          <p:cNvGraphicFramePr>
            <a:graphicFrameLocks noGrp="1"/>
          </p:cNvGraphicFramePr>
          <p:nvPr/>
        </p:nvGraphicFramePr>
        <p:xfrm>
          <a:off x="2235200" y="5105400"/>
          <a:ext cx="8636000" cy="1127708"/>
        </p:xfrm>
        <a:graphic>
          <a:graphicData uri="http://schemas.openxmlformats.org/drawingml/2006/table">
            <a:tbl>
              <a:tblPr/>
              <a:tblGrid>
                <a:gridCol w="2197100"/>
                <a:gridCol w="850900"/>
                <a:gridCol w="914400"/>
                <a:gridCol w="914400"/>
                <a:gridCol w="914400"/>
                <a:gridCol w="914400"/>
                <a:gridCol w="1016000"/>
                <a:gridCol w="9144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index</a:t>
                      </a:r>
                    </a:p>
                  </a:txBody>
                  <a:tcPr marL="121920" marR="121920" marT="45694" marB="456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value</a:t>
                      </a:r>
                    </a:p>
                  </a:txBody>
                  <a:tcPr marL="121920" marR="121920" marT="45694" marB="456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</a:t>
                      </a:r>
                    </a:p>
                  </a:txBody>
                  <a:tcPr marL="121920" marR="121920" marT="45694" marB="456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01B3F-756C-49CA-BC95-6BAC935072D9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33120" y="0"/>
            <a:ext cx="10058400" cy="1609344"/>
          </a:xfrm>
        </p:spPr>
        <p:txBody>
          <a:bodyPr/>
          <a:lstStyle/>
          <a:p>
            <a:pPr eaLnBrk="1" hangingPunct="1"/>
            <a:r>
              <a:rPr lang="en-US" dirty="0" smtClean="0"/>
              <a:t>Insert Node</a:t>
            </a:r>
          </a:p>
        </p:txBody>
      </p:sp>
      <p:sp>
        <p:nvSpPr>
          <p:cNvPr id="9219" name="Content Placeholder 5"/>
          <p:cNvSpPr>
            <a:spLocks noGrp="1"/>
          </p:cNvSpPr>
          <p:nvPr>
            <p:ph idx="1"/>
          </p:nvPr>
        </p:nvSpPr>
        <p:spPr>
          <a:xfrm>
            <a:off x="382137" y="1241947"/>
            <a:ext cx="5650173" cy="4316104"/>
          </a:xfrm>
        </p:spPr>
        <p:txBody>
          <a:bodyPr>
            <a:noAutofit/>
          </a:bodyPr>
          <a:lstStyle/>
          <a:p>
            <a:r>
              <a:rPr lang="bg-BG" sz="2400" dirty="0" smtClean="0"/>
              <a:t>Поставете нов елемент в следващата </a:t>
            </a:r>
            <a:r>
              <a:rPr lang="bg-BG" sz="2400" dirty="0" smtClean="0"/>
              <a:t>свободна позиция </a:t>
            </a:r>
            <a:r>
              <a:rPr lang="bg-BG" sz="2400" dirty="0" smtClean="0"/>
              <a:t>в масива.</a:t>
            </a:r>
            <a:endParaRPr lang="en-US" sz="2400" dirty="0" smtClean="0"/>
          </a:p>
          <a:p>
            <a:r>
              <a:rPr lang="bg-BG" sz="2400" dirty="0" smtClean="0"/>
              <a:t>Сравнете новият елемент с неговия родител. Ако новият елемент е по-малък, отколкото стойността на родитела - разменете го с неговия родител.</a:t>
            </a:r>
          </a:p>
          <a:p>
            <a:r>
              <a:rPr lang="bg-BG" sz="2400" dirty="0" smtClean="0"/>
              <a:t>Този процес продължава докато или -  родителят на новият елемент е по-малък от или равен на новия елемент, или - новият елемент достигне корена (индекс 0 на масива)</a:t>
            </a:r>
            <a:endParaRPr lang="en-US" sz="2400" dirty="0" smtClean="0"/>
          </a:p>
        </p:txBody>
      </p:sp>
      <p:sp>
        <p:nvSpPr>
          <p:cNvPr id="922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8F6C4ED-E484-4DCB-A802-FC88DC14F7B3}" type="slidenum">
              <a:rPr lang="en-US"/>
              <a:pPr/>
              <a:t>28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7533-4941-4F03-9610-C0CAF160C119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pic>
        <p:nvPicPr>
          <p:cNvPr id="3317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8145" y="944254"/>
            <a:ext cx="6043855" cy="465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593FC97-3E37-4CF4-ABDB-CA2A88FBC707}" type="slidenum">
              <a:rPr lang="en-US"/>
              <a:pPr/>
              <a:t>29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40A0-E83E-47C4-9AFF-E4334430D3BC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pic>
        <p:nvPicPr>
          <p:cNvPr id="3307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250" y="1146412"/>
            <a:ext cx="11374750" cy="400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6144359" cy="3520440"/>
          </a:xfrm>
        </p:spPr>
        <p:txBody>
          <a:bodyPr/>
          <a:lstStyle/>
          <a:p>
            <a:pPr lvl="2" algn="l" rtl="0">
              <a:lnSpc>
                <a:spcPct val="80000"/>
              </a:lnSpc>
              <a:spcBef>
                <a:spcPct val="0"/>
              </a:spcBef>
            </a:pPr>
            <a:r>
              <a:rPr lang="bg-BG" sz="3400" dirty="0" smtClean="0"/>
              <a:t>Червено-черни дървета</a:t>
            </a:r>
            <a:r>
              <a:rPr lang="en-US" sz="3400" dirty="0" smtClean="0"/>
              <a:t> – Red-Black tree</a:t>
            </a:r>
            <a:br>
              <a:rPr lang="en-US" sz="3400" dirty="0" smtClean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D6EB-0BDE-44D2-BB4C-2124D19BC8BD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3</a:t>
            </a:fld>
            <a:endParaRPr lang="bg-BG"/>
          </a:p>
        </p:txBody>
      </p:sp>
      <p:pic>
        <p:nvPicPr>
          <p:cNvPr id="128002" name="Picture 2" descr="&amp;Rcy;&amp;iecy;&amp;zcy;&amp;ucy;&amp;lcy;&amp;tcy;&amp;acy;&amp;tcy; &amp;scy; &amp;icy;&amp;zcy;&amp;ocy;&amp;bcy;&amp;rcy;&amp;acy;&amp;zhcy;&amp;iecy;&amp;ncy;&amp;icy;&amp;iecy; &amp;zcy;&amp;acy; black red tree carto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0794" y="1726852"/>
            <a:ext cx="3218075" cy="43610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B54B32-745D-490B-8CFC-20018F67FE47}" type="slidenum">
              <a:rPr lang="en-US"/>
              <a:pPr/>
              <a:t>30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5C5CD-C288-4D07-87F2-06DF9A109B8E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pic>
        <p:nvPicPr>
          <p:cNvPr id="3287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955" y="1596790"/>
            <a:ext cx="11527701" cy="3289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2AE0-85FF-49B2-BFFE-8B7220946F4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31</a:t>
            </a:fld>
            <a:endParaRPr lang="bg-BG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1695" y="28432"/>
            <a:ext cx="8529851" cy="6020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68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133" y="5829300"/>
            <a:ext cx="74295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78528" y="252620"/>
            <a:ext cx="5249066" cy="1609344"/>
          </a:xfrm>
        </p:spPr>
        <p:txBody>
          <a:bodyPr/>
          <a:lstStyle/>
          <a:p>
            <a:pPr eaLnBrk="1" hangingPunct="1"/>
            <a:r>
              <a:rPr lang="en-US" dirty="0" smtClean="0"/>
              <a:t>Remove </a:t>
            </a:r>
            <a:r>
              <a:rPr lang="en-US" dirty="0" smtClean="0"/>
              <a:t>root</a:t>
            </a:r>
            <a:endParaRPr lang="en-US" dirty="0" smtClean="0"/>
          </a:p>
        </p:txBody>
      </p:sp>
      <p:sp>
        <p:nvSpPr>
          <p:cNvPr id="13315" name="Content Placeholder 5"/>
          <p:cNvSpPr>
            <a:spLocks noGrp="1"/>
          </p:cNvSpPr>
          <p:nvPr>
            <p:ph idx="1"/>
          </p:nvPr>
        </p:nvSpPr>
        <p:spPr>
          <a:xfrm>
            <a:off x="264630" y="1684680"/>
            <a:ext cx="6026989" cy="4050792"/>
          </a:xfrm>
        </p:spPr>
        <p:txBody>
          <a:bodyPr>
            <a:normAutofit fontScale="92500" lnSpcReduction="20000"/>
          </a:bodyPr>
          <a:lstStyle/>
          <a:p>
            <a:r>
              <a:rPr lang="bg-BG" sz="2800" dirty="0" smtClean="0"/>
              <a:t>Запазаете стойността на корена променлива, която ще </a:t>
            </a:r>
            <a:r>
              <a:rPr lang="bg-BG" sz="2800" dirty="0" smtClean="0"/>
              <a:t>се върне </a:t>
            </a:r>
            <a:r>
              <a:rPr lang="bg-BG" sz="2800" dirty="0" smtClean="0"/>
              <a:t>по-късно като резултат.</a:t>
            </a:r>
          </a:p>
          <a:p>
            <a:r>
              <a:rPr lang="bg-BG" sz="2800" dirty="0" smtClean="0"/>
              <a:t>Премахваме </a:t>
            </a:r>
            <a:r>
              <a:rPr lang="bg-BG" sz="2800" dirty="0" smtClean="0"/>
              <a:t>на последния елемент в най-дълбокото ниво и </a:t>
            </a:r>
            <a:r>
              <a:rPr lang="bg-BG" sz="2800" dirty="0" smtClean="0"/>
              <a:t>го преместваме </a:t>
            </a:r>
            <a:r>
              <a:rPr lang="bg-BG" sz="2800" dirty="0" smtClean="0"/>
              <a:t>в корена</a:t>
            </a:r>
            <a:r>
              <a:rPr lang="bg-BG" sz="2800" dirty="0" smtClean="0"/>
              <a:t>.</a:t>
            </a:r>
          </a:p>
          <a:p>
            <a:r>
              <a:rPr lang="bg-BG" sz="2800" b="1" u="sng" dirty="0" smtClean="0"/>
              <a:t>Докато</a:t>
            </a:r>
            <a:r>
              <a:rPr lang="bg-BG" sz="2800" dirty="0" smtClean="0"/>
              <a:t>  възел има стойност, която е по-малко от по-голямото от своите деца, то се разменя с по-голямото дете. </a:t>
            </a:r>
          </a:p>
          <a:p>
            <a:r>
              <a:rPr lang="bg-BG" sz="2800" dirty="0" smtClean="0"/>
              <a:t>Връщаме като резултат стойността на корена, която беше запазена.</a:t>
            </a:r>
            <a:endParaRPr lang="en-US" sz="2800" dirty="0" smtClean="0"/>
          </a:p>
        </p:txBody>
      </p:sp>
      <p:sp>
        <p:nvSpPr>
          <p:cNvPr id="133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1E23ED8-9A9A-4C84-901A-FC7ED45131EA}" type="slidenum">
              <a:rPr lang="en-US"/>
              <a:pPr/>
              <a:t>32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C1A0-49AA-4680-9FE4-B035EC9045A1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pic>
        <p:nvPicPr>
          <p:cNvPr id="3276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1743" y="815278"/>
            <a:ext cx="5504597" cy="522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Remove </a:t>
            </a:r>
            <a:r>
              <a:rPr lang="en-US" dirty="0" smtClean="0"/>
              <a:t>max</a:t>
            </a:r>
            <a:endParaRPr lang="en-US" dirty="0" smtClean="0"/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90A9296-0174-4D7F-8CD2-E01A2DBBFF66}" type="slidenum">
              <a:rPr lang="en-US"/>
              <a:pPr/>
              <a:t>33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0FB4-279F-4091-98B5-F7876F9EE64E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pic>
        <p:nvPicPr>
          <p:cNvPr id="3266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2501" y="791074"/>
            <a:ext cx="6291617" cy="458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2AE0-85FF-49B2-BFFE-8B7220946F4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34</a:t>
            </a:fld>
            <a:endParaRPr lang="bg-BG"/>
          </a:p>
        </p:txBody>
      </p:sp>
      <p:pic>
        <p:nvPicPr>
          <p:cNvPr id="377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672" y="1900166"/>
            <a:ext cx="11083556" cy="268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Demo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http://www.cs.usfca.edu/~galles/visualization/Heap.html </a:t>
            </a:r>
          </a:p>
        </p:txBody>
      </p:sp>
      <p:sp>
        <p:nvSpPr>
          <p:cNvPr id="163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FD33535-ECB9-4DE3-897F-279ECE5BE64C}" type="slidenum">
              <a:rPr lang="en-US"/>
              <a:pPr/>
              <a:t>35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481F-68D9-4061-8633-1BE4176F40A8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1" name="Group 23"/>
          <p:cNvGraphicFramePr>
            <a:graphicFrameLocks noGrp="1"/>
          </p:cNvGraphicFramePr>
          <p:nvPr/>
        </p:nvGraphicFramePr>
        <p:xfrm>
          <a:off x="711200" y="609600"/>
          <a:ext cx="4470398" cy="518048"/>
        </p:xfrm>
        <a:graphic>
          <a:graphicData uri="http://schemas.openxmlformats.org/drawingml/2006/table">
            <a:tbl>
              <a:tblPr/>
              <a:tblGrid>
                <a:gridCol w="639233"/>
                <a:gridCol w="637117"/>
                <a:gridCol w="639233"/>
                <a:gridCol w="639233"/>
                <a:gridCol w="639233"/>
                <a:gridCol w="637116"/>
                <a:gridCol w="639233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72" name="Group 24"/>
          <p:cNvGraphicFramePr>
            <a:graphicFrameLocks noGrp="1"/>
          </p:cNvGraphicFramePr>
          <p:nvPr/>
        </p:nvGraphicFramePr>
        <p:xfrm>
          <a:off x="609600" y="1841959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09" name="Group 61"/>
          <p:cNvGraphicFramePr>
            <a:graphicFrameLocks noGrp="1"/>
          </p:cNvGraphicFramePr>
          <p:nvPr/>
        </p:nvGraphicFramePr>
        <p:xfrm>
          <a:off x="609600" y="1524000"/>
          <a:ext cx="8127999" cy="304800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10" name="Group 62"/>
          <p:cNvGraphicFramePr>
            <a:graphicFrameLocks noGrp="1"/>
          </p:cNvGraphicFramePr>
          <p:nvPr/>
        </p:nvGraphicFramePr>
        <p:xfrm>
          <a:off x="609600" y="2373166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28" name="Text Box 80"/>
          <p:cNvSpPr txBox="1">
            <a:spLocks noChangeArrowheads="1"/>
          </p:cNvSpPr>
          <p:nvPr/>
        </p:nvSpPr>
        <p:spPr bwMode="auto">
          <a:xfrm>
            <a:off x="2032000" y="1905001"/>
            <a:ext cx="508000" cy="3667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2</a:t>
            </a:r>
          </a:p>
        </p:txBody>
      </p:sp>
      <p:sp>
        <p:nvSpPr>
          <p:cNvPr id="2129" name="Text Box 81"/>
          <p:cNvSpPr txBox="1">
            <a:spLocks noChangeArrowheads="1"/>
          </p:cNvSpPr>
          <p:nvPr/>
        </p:nvSpPr>
        <p:spPr bwMode="auto">
          <a:xfrm>
            <a:off x="3251200" y="2438401"/>
            <a:ext cx="508000" cy="366713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8</a:t>
            </a:r>
          </a:p>
        </p:txBody>
      </p:sp>
      <p:graphicFrame>
        <p:nvGraphicFramePr>
          <p:cNvPr id="2130" name="Group 82"/>
          <p:cNvGraphicFramePr>
            <a:graphicFrameLocks noGrp="1"/>
          </p:cNvGraphicFramePr>
          <p:nvPr/>
        </p:nvGraphicFramePr>
        <p:xfrm>
          <a:off x="609600" y="2904373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48" name="Group 100"/>
          <p:cNvGraphicFramePr>
            <a:graphicFrameLocks noGrp="1"/>
          </p:cNvGraphicFramePr>
          <p:nvPr/>
        </p:nvGraphicFramePr>
        <p:xfrm>
          <a:off x="609600" y="343558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66" name="Group 118"/>
          <p:cNvGraphicFramePr>
            <a:graphicFrameLocks noGrp="1"/>
          </p:cNvGraphicFramePr>
          <p:nvPr/>
        </p:nvGraphicFramePr>
        <p:xfrm>
          <a:off x="609600" y="3966787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84" name="Group 136"/>
          <p:cNvGraphicFramePr>
            <a:graphicFrameLocks noGrp="1"/>
          </p:cNvGraphicFramePr>
          <p:nvPr/>
        </p:nvGraphicFramePr>
        <p:xfrm>
          <a:off x="609600" y="4497994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02" name="Group 154"/>
          <p:cNvGraphicFramePr>
            <a:graphicFrameLocks noGrp="1"/>
          </p:cNvGraphicFramePr>
          <p:nvPr/>
        </p:nvGraphicFramePr>
        <p:xfrm>
          <a:off x="609600" y="50292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20" name="Text Box 172"/>
          <p:cNvSpPr txBox="1">
            <a:spLocks noChangeArrowheads="1"/>
          </p:cNvSpPr>
          <p:nvPr/>
        </p:nvSpPr>
        <p:spPr bwMode="auto">
          <a:xfrm>
            <a:off x="4368800" y="3026392"/>
            <a:ext cx="508000" cy="366713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3</a:t>
            </a:r>
          </a:p>
        </p:txBody>
      </p:sp>
      <p:sp>
        <p:nvSpPr>
          <p:cNvPr id="2221" name="Text Box 173"/>
          <p:cNvSpPr txBox="1">
            <a:spLocks noChangeArrowheads="1"/>
          </p:cNvSpPr>
          <p:nvPr/>
        </p:nvSpPr>
        <p:spPr bwMode="auto">
          <a:xfrm>
            <a:off x="5588000" y="3559792"/>
            <a:ext cx="508000" cy="366713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222" name="Text Box 174"/>
          <p:cNvSpPr txBox="1">
            <a:spLocks noChangeArrowheads="1"/>
          </p:cNvSpPr>
          <p:nvPr/>
        </p:nvSpPr>
        <p:spPr bwMode="auto">
          <a:xfrm>
            <a:off x="6705600" y="4093192"/>
            <a:ext cx="508000" cy="366713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223" name="Text Box 175"/>
          <p:cNvSpPr txBox="1">
            <a:spLocks noChangeArrowheads="1"/>
          </p:cNvSpPr>
          <p:nvPr/>
        </p:nvSpPr>
        <p:spPr bwMode="auto">
          <a:xfrm>
            <a:off x="7924800" y="4572001"/>
            <a:ext cx="508000" cy="366713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5</a:t>
            </a:r>
          </a:p>
        </p:txBody>
      </p:sp>
      <p:grpSp>
        <p:nvGrpSpPr>
          <p:cNvPr id="2" name="Group 189"/>
          <p:cNvGrpSpPr>
            <a:grpSpLocks/>
          </p:cNvGrpSpPr>
          <p:nvPr/>
        </p:nvGrpSpPr>
        <p:grpSpPr bwMode="auto">
          <a:xfrm>
            <a:off x="9448800" y="838201"/>
            <a:ext cx="2540000" cy="1662113"/>
            <a:chOff x="4464" y="528"/>
            <a:chExt cx="1200" cy="1047"/>
          </a:xfrm>
        </p:grpSpPr>
        <p:sp>
          <p:nvSpPr>
            <p:cNvPr id="17580" name="Text Box 176"/>
            <p:cNvSpPr txBox="1">
              <a:spLocks noChangeArrowheads="1"/>
            </p:cNvSpPr>
            <p:nvPr/>
          </p:nvSpPr>
          <p:spPr bwMode="auto">
            <a:xfrm>
              <a:off x="5040" y="52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7581" name="Text Box 177"/>
            <p:cNvSpPr txBox="1">
              <a:spLocks noChangeArrowheads="1"/>
            </p:cNvSpPr>
            <p:nvPr/>
          </p:nvSpPr>
          <p:spPr bwMode="auto">
            <a:xfrm>
              <a:off x="4800" y="91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7582" name="Text Box 178"/>
            <p:cNvSpPr txBox="1">
              <a:spLocks noChangeArrowheads="1"/>
            </p:cNvSpPr>
            <p:nvPr/>
          </p:nvSpPr>
          <p:spPr bwMode="auto">
            <a:xfrm>
              <a:off x="5280" y="91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5</a:t>
              </a:r>
            </a:p>
          </p:txBody>
        </p:sp>
        <p:sp>
          <p:nvSpPr>
            <p:cNvPr id="17583" name="Text Box 179"/>
            <p:cNvSpPr txBox="1">
              <a:spLocks noChangeArrowheads="1"/>
            </p:cNvSpPr>
            <p:nvPr/>
          </p:nvSpPr>
          <p:spPr bwMode="auto">
            <a:xfrm>
              <a:off x="4464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7</a:t>
              </a:r>
            </a:p>
          </p:txBody>
        </p:sp>
        <p:sp>
          <p:nvSpPr>
            <p:cNvPr id="17584" name="Text Box 180"/>
            <p:cNvSpPr txBox="1">
              <a:spLocks noChangeArrowheads="1"/>
            </p:cNvSpPr>
            <p:nvPr/>
          </p:nvSpPr>
          <p:spPr bwMode="auto">
            <a:xfrm>
              <a:off x="4848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7585" name="Text Box 181"/>
            <p:cNvSpPr txBox="1">
              <a:spLocks noChangeArrowheads="1"/>
            </p:cNvSpPr>
            <p:nvPr/>
          </p:nvSpPr>
          <p:spPr bwMode="auto">
            <a:xfrm>
              <a:off x="5136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7586" name="Text Box 182"/>
            <p:cNvSpPr txBox="1">
              <a:spLocks noChangeArrowheads="1"/>
            </p:cNvSpPr>
            <p:nvPr/>
          </p:nvSpPr>
          <p:spPr bwMode="auto">
            <a:xfrm>
              <a:off x="5424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6</a:t>
              </a:r>
            </a:p>
          </p:txBody>
        </p:sp>
        <p:sp>
          <p:nvSpPr>
            <p:cNvPr id="17587" name="Line 183"/>
            <p:cNvSpPr>
              <a:spLocks noChangeShapeType="1"/>
            </p:cNvSpPr>
            <p:nvPr/>
          </p:nvSpPr>
          <p:spPr bwMode="auto">
            <a:xfrm flipH="1">
              <a:off x="4992" y="76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88" name="Line 184"/>
            <p:cNvSpPr>
              <a:spLocks noChangeShapeType="1"/>
            </p:cNvSpPr>
            <p:nvPr/>
          </p:nvSpPr>
          <p:spPr bwMode="auto">
            <a:xfrm>
              <a:off x="5136" y="76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89" name="Line 185"/>
            <p:cNvSpPr>
              <a:spLocks noChangeShapeType="1"/>
            </p:cNvSpPr>
            <p:nvPr/>
          </p:nvSpPr>
          <p:spPr bwMode="auto">
            <a:xfrm flipH="1">
              <a:off x="4608" y="1104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90" name="Line 186"/>
            <p:cNvSpPr>
              <a:spLocks noChangeShapeType="1"/>
            </p:cNvSpPr>
            <p:nvPr/>
          </p:nvSpPr>
          <p:spPr bwMode="auto">
            <a:xfrm>
              <a:off x="4896" y="110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91" name="Line 187"/>
            <p:cNvSpPr>
              <a:spLocks noChangeShapeType="1"/>
            </p:cNvSpPr>
            <p:nvPr/>
          </p:nvSpPr>
          <p:spPr bwMode="auto">
            <a:xfrm flipH="1">
              <a:off x="5232" y="110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592" name="Line 188"/>
            <p:cNvSpPr>
              <a:spLocks noChangeShapeType="1"/>
            </p:cNvSpPr>
            <p:nvPr/>
          </p:nvSpPr>
          <p:spPr bwMode="auto">
            <a:xfrm>
              <a:off x="5376" y="110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79" name="Text Box 190"/>
          <p:cNvSpPr txBox="1">
            <a:spLocks noChangeArrowheads="1"/>
          </p:cNvSpPr>
          <p:nvPr/>
        </p:nvSpPr>
        <p:spPr bwMode="auto">
          <a:xfrm>
            <a:off x="7823200" y="1"/>
            <a:ext cx="406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/>
              <a:t>Add to Heap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CA02-A096-4F50-8D76-F92869ABE5D7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36</a:t>
            </a:fld>
            <a:endParaRPr lang="bg-BG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8" grpId="0" animBg="1"/>
      <p:bldP spid="2129" grpId="0" animBg="1"/>
      <p:bldP spid="2220" grpId="0" animBg="1"/>
      <p:bldP spid="2221" grpId="0" animBg="1"/>
      <p:bldP spid="2222" grpId="0" animBg="1"/>
      <p:bldP spid="22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6" name="Group 4"/>
          <p:cNvGraphicFramePr>
            <a:graphicFrameLocks noGrp="1"/>
          </p:cNvGraphicFramePr>
          <p:nvPr/>
        </p:nvGraphicFramePr>
        <p:xfrm>
          <a:off x="1320800" y="8382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94" name="Group 22"/>
          <p:cNvGraphicFramePr>
            <a:graphicFrameLocks noGrp="1"/>
          </p:cNvGraphicFramePr>
          <p:nvPr/>
        </p:nvGraphicFramePr>
        <p:xfrm>
          <a:off x="1320800" y="533400"/>
          <a:ext cx="8127999" cy="304800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12" name="Group 40"/>
          <p:cNvGraphicFramePr>
            <a:graphicFrameLocks noGrp="1"/>
          </p:cNvGraphicFramePr>
          <p:nvPr/>
        </p:nvGraphicFramePr>
        <p:xfrm>
          <a:off x="1320800" y="13716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30" name="Group 58"/>
          <p:cNvGraphicFramePr>
            <a:graphicFrameLocks noGrp="1"/>
          </p:cNvGraphicFramePr>
          <p:nvPr/>
        </p:nvGraphicFramePr>
        <p:xfrm>
          <a:off x="1320800" y="19050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48" name="Group 76"/>
          <p:cNvGraphicFramePr>
            <a:graphicFrameLocks noGrp="1"/>
          </p:cNvGraphicFramePr>
          <p:nvPr/>
        </p:nvGraphicFramePr>
        <p:xfrm>
          <a:off x="1320800" y="24384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66" name="Group 94"/>
          <p:cNvGraphicFramePr>
            <a:graphicFrameLocks noGrp="1"/>
          </p:cNvGraphicFramePr>
          <p:nvPr/>
        </p:nvGraphicFramePr>
        <p:xfrm>
          <a:off x="1320800" y="30480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84" name="Group 112"/>
          <p:cNvGraphicFramePr>
            <a:graphicFrameLocks noGrp="1"/>
          </p:cNvGraphicFramePr>
          <p:nvPr/>
        </p:nvGraphicFramePr>
        <p:xfrm>
          <a:off x="1320800" y="35814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02" name="Group 130"/>
          <p:cNvGraphicFramePr>
            <a:graphicFrameLocks noGrp="1"/>
          </p:cNvGraphicFramePr>
          <p:nvPr/>
        </p:nvGraphicFramePr>
        <p:xfrm>
          <a:off x="1320800" y="41148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20" name="Group 148"/>
          <p:cNvGraphicFramePr>
            <a:graphicFrameLocks noGrp="1"/>
          </p:cNvGraphicFramePr>
          <p:nvPr/>
        </p:nvGraphicFramePr>
        <p:xfrm>
          <a:off x="1320800" y="48006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38" name="Group 166"/>
          <p:cNvGraphicFramePr>
            <a:graphicFrameLocks noGrp="1"/>
          </p:cNvGraphicFramePr>
          <p:nvPr/>
        </p:nvGraphicFramePr>
        <p:xfrm>
          <a:off x="1320800" y="53340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614" name="Text Box 184"/>
          <p:cNvSpPr txBox="1">
            <a:spLocks noChangeArrowheads="1"/>
          </p:cNvSpPr>
          <p:nvPr/>
        </p:nvSpPr>
        <p:spPr bwMode="auto">
          <a:xfrm>
            <a:off x="7823200" y="1"/>
            <a:ext cx="406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/>
              <a:t>Remove from Heap</a:t>
            </a:r>
          </a:p>
        </p:txBody>
      </p:sp>
      <p:grpSp>
        <p:nvGrpSpPr>
          <p:cNvPr id="2" name="Group 199"/>
          <p:cNvGrpSpPr>
            <a:grpSpLocks/>
          </p:cNvGrpSpPr>
          <p:nvPr/>
        </p:nvGrpSpPr>
        <p:grpSpPr bwMode="auto">
          <a:xfrm>
            <a:off x="9652000" y="457201"/>
            <a:ext cx="2540000" cy="1662113"/>
            <a:chOff x="4464" y="528"/>
            <a:chExt cx="1200" cy="1047"/>
          </a:xfrm>
        </p:grpSpPr>
        <p:sp>
          <p:nvSpPr>
            <p:cNvPr id="18644" name="Text Box 200"/>
            <p:cNvSpPr txBox="1">
              <a:spLocks noChangeArrowheads="1"/>
            </p:cNvSpPr>
            <p:nvPr/>
          </p:nvSpPr>
          <p:spPr bwMode="auto">
            <a:xfrm>
              <a:off x="5040" y="52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6</a:t>
              </a:r>
            </a:p>
          </p:txBody>
        </p:sp>
        <p:sp>
          <p:nvSpPr>
            <p:cNvPr id="18645" name="Text Box 201"/>
            <p:cNvSpPr txBox="1">
              <a:spLocks noChangeArrowheads="1"/>
            </p:cNvSpPr>
            <p:nvPr/>
          </p:nvSpPr>
          <p:spPr bwMode="auto">
            <a:xfrm>
              <a:off x="4800" y="91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8646" name="Text Box 202"/>
            <p:cNvSpPr txBox="1">
              <a:spLocks noChangeArrowheads="1"/>
            </p:cNvSpPr>
            <p:nvPr/>
          </p:nvSpPr>
          <p:spPr bwMode="auto">
            <a:xfrm>
              <a:off x="5280" y="91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5</a:t>
              </a:r>
            </a:p>
          </p:txBody>
        </p:sp>
        <p:sp>
          <p:nvSpPr>
            <p:cNvPr id="18647" name="Text Box 203"/>
            <p:cNvSpPr txBox="1">
              <a:spLocks noChangeArrowheads="1"/>
            </p:cNvSpPr>
            <p:nvPr/>
          </p:nvSpPr>
          <p:spPr bwMode="auto">
            <a:xfrm>
              <a:off x="4464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7</a:t>
              </a:r>
            </a:p>
          </p:txBody>
        </p:sp>
        <p:sp>
          <p:nvSpPr>
            <p:cNvPr id="18648" name="Text Box 204"/>
            <p:cNvSpPr txBox="1">
              <a:spLocks noChangeArrowheads="1"/>
            </p:cNvSpPr>
            <p:nvPr/>
          </p:nvSpPr>
          <p:spPr bwMode="auto">
            <a:xfrm>
              <a:off x="4848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8649" name="Text Box 205"/>
            <p:cNvSpPr txBox="1">
              <a:spLocks noChangeArrowheads="1"/>
            </p:cNvSpPr>
            <p:nvPr/>
          </p:nvSpPr>
          <p:spPr bwMode="auto">
            <a:xfrm>
              <a:off x="5136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8650" name="Text Box 206"/>
            <p:cNvSpPr txBox="1">
              <a:spLocks noChangeArrowheads="1"/>
            </p:cNvSpPr>
            <p:nvPr/>
          </p:nvSpPr>
          <p:spPr bwMode="auto">
            <a:xfrm>
              <a:off x="5424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8651" name="Line 207"/>
            <p:cNvSpPr>
              <a:spLocks noChangeShapeType="1"/>
            </p:cNvSpPr>
            <p:nvPr/>
          </p:nvSpPr>
          <p:spPr bwMode="auto">
            <a:xfrm flipH="1">
              <a:off x="4992" y="76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52" name="Line 208"/>
            <p:cNvSpPr>
              <a:spLocks noChangeShapeType="1"/>
            </p:cNvSpPr>
            <p:nvPr/>
          </p:nvSpPr>
          <p:spPr bwMode="auto">
            <a:xfrm>
              <a:off x="5136" y="76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53" name="Line 209"/>
            <p:cNvSpPr>
              <a:spLocks noChangeShapeType="1"/>
            </p:cNvSpPr>
            <p:nvPr/>
          </p:nvSpPr>
          <p:spPr bwMode="auto">
            <a:xfrm flipH="1">
              <a:off x="4608" y="1104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54" name="Line 210"/>
            <p:cNvSpPr>
              <a:spLocks noChangeShapeType="1"/>
            </p:cNvSpPr>
            <p:nvPr/>
          </p:nvSpPr>
          <p:spPr bwMode="auto">
            <a:xfrm>
              <a:off x="4896" y="110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55" name="Line 211"/>
            <p:cNvSpPr>
              <a:spLocks noChangeShapeType="1"/>
            </p:cNvSpPr>
            <p:nvPr/>
          </p:nvSpPr>
          <p:spPr bwMode="auto">
            <a:xfrm flipH="1">
              <a:off x="5232" y="110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56" name="Line 212"/>
            <p:cNvSpPr>
              <a:spLocks noChangeShapeType="1"/>
            </p:cNvSpPr>
            <p:nvPr/>
          </p:nvSpPr>
          <p:spPr bwMode="auto">
            <a:xfrm>
              <a:off x="5376" y="110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13"/>
          <p:cNvGrpSpPr>
            <a:grpSpLocks/>
          </p:cNvGrpSpPr>
          <p:nvPr/>
        </p:nvGrpSpPr>
        <p:grpSpPr bwMode="auto">
          <a:xfrm>
            <a:off x="9652000" y="2362201"/>
            <a:ext cx="2540000" cy="1662113"/>
            <a:chOff x="4464" y="528"/>
            <a:chExt cx="1200" cy="1047"/>
          </a:xfrm>
        </p:grpSpPr>
        <p:sp>
          <p:nvSpPr>
            <p:cNvPr id="18631" name="Text Box 214"/>
            <p:cNvSpPr txBox="1">
              <a:spLocks noChangeArrowheads="1"/>
            </p:cNvSpPr>
            <p:nvPr/>
          </p:nvSpPr>
          <p:spPr bwMode="auto">
            <a:xfrm>
              <a:off x="5040" y="52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8632" name="Text Box 215"/>
            <p:cNvSpPr txBox="1">
              <a:spLocks noChangeArrowheads="1"/>
            </p:cNvSpPr>
            <p:nvPr/>
          </p:nvSpPr>
          <p:spPr bwMode="auto">
            <a:xfrm>
              <a:off x="4800" y="91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6</a:t>
              </a:r>
            </a:p>
          </p:txBody>
        </p:sp>
        <p:sp>
          <p:nvSpPr>
            <p:cNvPr id="18633" name="Text Box 216"/>
            <p:cNvSpPr txBox="1">
              <a:spLocks noChangeArrowheads="1"/>
            </p:cNvSpPr>
            <p:nvPr/>
          </p:nvSpPr>
          <p:spPr bwMode="auto">
            <a:xfrm>
              <a:off x="5280" y="91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5</a:t>
              </a:r>
            </a:p>
          </p:txBody>
        </p:sp>
        <p:sp>
          <p:nvSpPr>
            <p:cNvPr id="18634" name="Text Box 217"/>
            <p:cNvSpPr txBox="1">
              <a:spLocks noChangeArrowheads="1"/>
            </p:cNvSpPr>
            <p:nvPr/>
          </p:nvSpPr>
          <p:spPr bwMode="auto">
            <a:xfrm>
              <a:off x="4464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7</a:t>
              </a:r>
            </a:p>
          </p:txBody>
        </p:sp>
        <p:sp>
          <p:nvSpPr>
            <p:cNvPr id="18635" name="Text Box 218"/>
            <p:cNvSpPr txBox="1">
              <a:spLocks noChangeArrowheads="1"/>
            </p:cNvSpPr>
            <p:nvPr/>
          </p:nvSpPr>
          <p:spPr bwMode="auto">
            <a:xfrm>
              <a:off x="4848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8636" name="Text Box 219"/>
            <p:cNvSpPr txBox="1">
              <a:spLocks noChangeArrowheads="1"/>
            </p:cNvSpPr>
            <p:nvPr/>
          </p:nvSpPr>
          <p:spPr bwMode="auto">
            <a:xfrm>
              <a:off x="5136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8637" name="Text Box 220"/>
            <p:cNvSpPr txBox="1">
              <a:spLocks noChangeArrowheads="1"/>
            </p:cNvSpPr>
            <p:nvPr/>
          </p:nvSpPr>
          <p:spPr bwMode="auto">
            <a:xfrm>
              <a:off x="5424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8638" name="Line 221"/>
            <p:cNvSpPr>
              <a:spLocks noChangeShapeType="1"/>
            </p:cNvSpPr>
            <p:nvPr/>
          </p:nvSpPr>
          <p:spPr bwMode="auto">
            <a:xfrm flipH="1">
              <a:off x="4992" y="76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39" name="Line 222"/>
            <p:cNvSpPr>
              <a:spLocks noChangeShapeType="1"/>
            </p:cNvSpPr>
            <p:nvPr/>
          </p:nvSpPr>
          <p:spPr bwMode="auto">
            <a:xfrm>
              <a:off x="5136" y="76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40" name="Line 223"/>
            <p:cNvSpPr>
              <a:spLocks noChangeShapeType="1"/>
            </p:cNvSpPr>
            <p:nvPr/>
          </p:nvSpPr>
          <p:spPr bwMode="auto">
            <a:xfrm flipH="1">
              <a:off x="4608" y="1104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41" name="Line 224"/>
            <p:cNvSpPr>
              <a:spLocks noChangeShapeType="1"/>
            </p:cNvSpPr>
            <p:nvPr/>
          </p:nvSpPr>
          <p:spPr bwMode="auto">
            <a:xfrm>
              <a:off x="4896" y="110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42" name="Line 225"/>
            <p:cNvSpPr>
              <a:spLocks noChangeShapeType="1"/>
            </p:cNvSpPr>
            <p:nvPr/>
          </p:nvSpPr>
          <p:spPr bwMode="auto">
            <a:xfrm flipH="1">
              <a:off x="5232" y="110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43" name="Line 226"/>
            <p:cNvSpPr>
              <a:spLocks noChangeShapeType="1"/>
            </p:cNvSpPr>
            <p:nvPr/>
          </p:nvSpPr>
          <p:spPr bwMode="auto">
            <a:xfrm>
              <a:off x="5376" y="110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27"/>
          <p:cNvGrpSpPr>
            <a:grpSpLocks/>
          </p:cNvGrpSpPr>
          <p:nvPr/>
        </p:nvGrpSpPr>
        <p:grpSpPr bwMode="auto">
          <a:xfrm>
            <a:off x="9448800" y="4114801"/>
            <a:ext cx="2540000" cy="1662113"/>
            <a:chOff x="4464" y="528"/>
            <a:chExt cx="1200" cy="1047"/>
          </a:xfrm>
        </p:grpSpPr>
        <p:sp>
          <p:nvSpPr>
            <p:cNvPr id="18618" name="Text Box 228"/>
            <p:cNvSpPr txBox="1">
              <a:spLocks noChangeArrowheads="1"/>
            </p:cNvSpPr>
            <p:nvPr/>
          </p:nvSpPr>
          <p:spPr bwMode="auto">
            <a:xfrm>
              <a:off x="5040" y="52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8619" name="Text Box 229"/>
            <p:cNvSpPr txBox="1">
              <a:spLocks noChangeArrowheads="1"/>
            </p:cNvSpPr>
            <p:nvPr/>
          </p:nvSpPr>
          <p:spPr bwMode="auto">
            <a:xfrm>
              <a:off x="4800" y="91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8620" name="Text Box 230"/>
            <p:cNvSpPr txBox="1">
              <a:spLocks noChangeArrowheads="1"/>
            </p:cNvSpPr>
            <p:nvPr/>
          </p:nvSpPr>
          <p:spPr bwMode="auto">
            <a:xfrm>
              <a:off x="5280" y="91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5</a:t>
              </a:r>
            </a:p>
          </p:txBody>
        </p:sp>
        <p:sp>
          <p:nvSpPr>
            <p:cNvPr id="18621" name="Text Box 231"/>
            <p:cNvSpPr txBox="1">
              <a:spLocks noChangeArrowheads="1"/>
            </p:cNvSpPr>
            <p:nvPr/>
          </p:nvSpPr>
          <p:spPr bwMode="auto">
            <a:xfrm>
              <a:off x="4464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7</a:t>
              </a:r>
            </a:p>
          </p:txBody>
        </p:sp>
        <p:sp>
          <p:nvSpPr>
            <p:cNvPr id="18622" name="Text Box 232"/>
            <p:cNvSpPr txBox="1">
              <a:spLocks noChangeArrowheads="1"/>
            </p:cNvSpPr>
            <p:nvPr/>
          </p:nvSpPr>
          <p:spPr bwMode="auto">
            <a:xfrm>
              <a:off x="4848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6</a:t>
              </a:r>
            </a:p>
          </p:txBody>
        </p:sp>
        <p:sp>
          <p:nvSpPr>
            <p:cNvPr id="18623" name="Text Box 233"/>
            <p:cNvSpPr txBox="1">
              <a:spLocks noChangeArrowheads="1"/>
            </p:cNvSpPr>
            <p:nvPr/>
          </p:nvSpPr>
          <p:spPr bwMode="auto">
            <a:xfrm>
              <a:off x="5136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8624" name="Text Box 234"/>
            <p:cNvSpPr txBox="1">
              <a:spLocks noChangeArrowheads="1"/>
            </p:cNvSpPr>
            <p:nvPr/>
          </p:nvSpPr>
          <p:spPr bwMode="auto">
            <a:xfrm>
              <a:off x="5424" y="13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8625" name="Line 235"/>
            <p:cNvSpPr>
              <a:spLocks noChangeShapeType="1"/>
            </p:cNvSpPr>
            <p:nvPr/>
          </p:nvSpPr>
          <p:spPr bwMode="auto">
            <a:xfrm flipH="1">
              <a:off x="4992" y="76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26" name="Line 236"/>
            <p:cNvSpPr>
              <a:spLocks noChangeShapeType="1"/>
            </p:cNvSpPr>
            <p:nvPr/>
          </p:nvSpPr>
          <p:spPr bwMode="auto">
            <a:xfrm>
              <a:off x="5136" y="76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27" name="Line 237"/>
            <p:cNvSpPr>
              <a:spLocks noChangeShapeType="1"/>
            </p:cNvSpPr>
            <p:nvPr/>
          </p:nvSpPr>
          <p:spPr bwMode="auto">
            <a:xfrm flipH="1">
              <a:off x="4608" y="1104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28" name="Line 238"/>
            <p:cNvSpPr>
              <a:spLocks noChangeShapeType="1"/>
            </p:cNvSpPr>
            <p:nvPr/>
          </p:nvSpPr>
          <p:spPr bwMode="auto">
            <a:xfrm>
              <a:off x="4896" y="110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29" name="Line 239"/>
            <p:cNvSpPr>
              <a:spLocks noChangeShapeType="1"/>
            </p:cNvSpPr>
            <p:nvPr/>
          </p:nvSpPr>
          <p:spPr bwMode="auto">
            <a:xfrm flipH="1">
              <a:off x="5232" y="110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30" name="Line 240"/>
            <p:cNvSpPr>
              <a:spLocks noChangeShapeType="1"/>
            </p:cNvSpPr>
            <p:nvPr/>
          </p:nvSpPr>
          <p:spPr bwMode="auto">
            <a:xfrm>
              <a:off x="5376" y="110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204E-B4CF-473A-8A99-9076715A78AC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37</a:t>
            </a:fld>
            <a:endParaRPr lang="bg-BG"/>
          </a:p>
        </p:txBody>
      </p:sp>
      <p:sp>
        <p:nvSpPr>
          <p:cNvPr id="57" name="Footer Placeholder 5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Group 2"/>
          <p:cNvGraphicFramePr>
            <a:graphicFrameLocks noGrp="1"/>
          </p:cNvGraphicFramePr>
          <p:nvPr/>
        </p:nvGraphicFramePr>
        <p:xfrm>
          <a:off x="1320800" y="8382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164" name="Group 20"/>
          <p:cNvGraphicFramePr>
            <a:graphicFrameLocks noGrp="1"/>
          </p:cNvGraphicFramePr>
          <p:nvPr/>
        </p:nvGraphicFramePr>
        <p:xfrm>
          <a:off x="1320800" y="533400"/>
          <a:ext cx="8127999" cy="304800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182" name="Group 38"/>
          <p:cNvGraphicFramePr>
            <a:graphicFrameLocks noGrp="1"/>
          </p:cNvGraphicFramePr>
          <p:nvPr/>
        </p:nvGraphicFramePr>
        <p:xfrm>
          <a:off x="1320800" y="13716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200" name="Group 56"/>
          <p:cNvGraphicFramePr>
            <a:graphicFrameLocks noGrp="1"/>
          </p:cNvGraphicFramePr>
          <p:nvPr/>
        </p:nvGraphicFramePr>
        <p:xfrm>
          <a:off x="1320800" y="19050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218" name="Group 74"/>
          <p:cNvGraphicFramePr>
            <a:graphicFrameLocks noGrp="1"/>
          </p:cNvGraphicFramePr>
          <p:nvPr/>
        </p:nvGraphicFramePr>
        <p:xfrm>
          <a:off x="1320800" y="24384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236" name="Group 92"/>
          <p:cNvGraphicFramePr>
            <a:graphicFrameLocks noGrp="1"/>
          </p:cNvGraphicFramePr>
          <p:nvPr/>
        </p:nvGraphicFramePr>
        <p:xfrm>
          <a:off x="1320800" y="29718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566" name="Text Box 182"/>
          <p:cNvSpPr txBox="1">
            <a:spLocks noChangeArrowheads="1"/>
          </p:cNvSpPr>
          <p:nvPr/>
        </p:nvSpPr>
        <p:spPr bwMode="auto">
          <a:xfrm>
            <a:off x="7823200" y="1"/>
            <a:ext cx="406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/>
              <a:t>Heap Sort – Create Heap</a:t>
            </a:r>
          </a:p>
        </p:txBody>
      </p:sp>
      <p:sp>
        <p:nvSpPr>
          <p:cNvPr id="19567" name="Line 243"/>
          <p:cNvSpPr>
            <a:spLocks noChangeShapeType="1"/>
          </p:cNvSpPr>
          <p:nvPr/>
        </p:nvSpPr>
        <p:spPr bwMode="auto">
          <a:xfrm>
            <a:off x="4775200" y="533400"/>
            <a:ext cx="0" cy="297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68" name="Text Box 244"/>
          <p:cNvSpPr txBox="1">
            <a:spLocks noChangeArrowheads="1"/>
          </p:cNvSpPr>
          <p:nvPr/>
        </p:nvSpPr>
        <p:spPr bwMode="auto">
          <a:xfrm>
            <a:off x="1466376" y="3765645"/>
            <a:ext cx="64008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max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data.length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// first build the initial heap</a:t>
            </a: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for 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max / 2;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&gt;= 0;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--)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buildHeap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(data, max,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ct val="50000"/>
              </a:spcBef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F5C6-3CAE-4BFB-8E4B-71BECAF45DDD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38</a:t>
            </a:fld>
            <a:endParaRPr lang="bg-BG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Group 2"/>
          <p:cNvGraphicFramePr>
            <a:graphicFrameLocks noGrp="1"/>
          </p:cNvGraphicFramePr>
          <p:nvPr/>
        </p:nvGraphicFramePr>
        <p:xfrm>
          <a:off x="1320800" y="8382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40" name="Group 20"/>
          <p:cNvGraphicFramePr>
            <a:graphicFrameLocks noGrp="1"/>
          </p:cNvGraphicFramePr>
          <p:nvPr/>
        </p:nvGraphicFramePr>
        <p:xfrm>
          <a:off x="1320800" y="533400"/>
          <a:ext cx="8127999" cy="304800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58" name="Group 38"/>
          <p:cNvGraphicFramePr>
            <a:graphicFrameLocks noGrp="1"/>
          </p:cNvGraphicFramePr>
          <p:nvPr/>
        </p:nvGraphicFramePr>
        <p:xfrm>
          <a:off x="1320800" y="13716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76" name="Group 56"/>
          <p:cNvGraphicFramePr>
            <a:graphicFrameLocks noGrp="1"/>
          </p:cNvGraphicFramePr>
          <p:nvPr/>
        </p:nvGraphicFramePr>
        <p:xfrm>
          <a:off x="1320800" y="19050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194" name="Group 74"/>
          <p:cNvGraphicFramePr>
            <a:graphicFrameLocks noGrp="1"/>
          </p:cNvGraphicFramePr>
          <p:nvPr/>
        </p:nvGraphicFramePr>
        <p:xfrm>
          <a:off x="1320800" y="24384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212" name="Group 92"/>
          <p:cNvGraphicFramePr>
            <a:graphicFrameLocks noGrp="1"/>
          </p:cNvGraphicFramePr>
          <p:nvPr/>
        </p:nvGraphicFramePr>
        <p:xfrm>
          <a:off x="1320800" y="30480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230" name="Group 110"/>
          <p:cNvGraphicFramePr>
            <a:graphicFrameLocks noGrp="1"/>
          </p:cNvGraphicFramePr>
          <p:nvPr/>
        </p:nvGraphicFramePr>
        <p:xfrm>
          <a:off x="1320800" y="35814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248" name="Group 128"/>
          <p:cNvGraphicFramePr>
            <a:graphicFrameLocks noGrp="1"/>
          </p:cNvGraphicFramePr>
          <p:nvPr/>
        </p:nvGraphicFramePr>
        <p:xfrm>
          <a:off x="1320800" y="4114800"/>
          <a:ext cx="8127999" cy="518048"/>
        </p:xfrm>
        <a:graphic>
          <a:graphicData uri="http://schemas.openxmlformats.org/drawingml/2006/table">
            <a:tbl>
              <a:tblPr/>
              <a:tblGrid>
                <a:gridCol w="1162051"/>
                <a:gridCol w="1159933"/>
                <a:gridCol w="1162049"/>
                <a:gridCol w="1159933"/>
                <a:gridCol w="1162051"/>
                <a:gridCol w="1159933"/>
                <a:gridCol w="1162049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626" name="Text Box 182"/>
          <p:cNvSpPr txBox="1">
            <a:spLocks noChangeArrowheads="1"/>
          </p:cNvSpPr>
          <p:nvPr/>
        </p:nvSpPr>
        <p:spPr bwMode="auto">
          <a:xfrm>
            <a:off x="7823200" y="1"/>
            <a:ext cx="406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/>
              <a:t>Heap Sort</a:t>
            </a:r>
          </a:p>
        </p:txBody>
      </p:sp>
      <p:sp>
        <p:nvSpPr>
          <p:cNvPr id="5303" name="Line 183"/>
          <p:cNvSpPr>
            <a:spLocks noChangeShapeType="1"/>
          </p:cNvSpPr>
          <p:nvPr/>
        </p:nvSpPr>
        <p:spPr bwMode="auto">
          <a:xfrm>
            <a:off x="8331200" y="13716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04" name="Line 184"/>
          <p:cNvSpPr>
            <a:spLocks noChangeShapeType="1"/>
          </p:cNvSpPr>
          <p:nvPr/>
        </p:nvSpPr>
        <p:spPr bwMode="auto">
          <a:xfrm>
            <a:off x="7112000" y="30480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629" name="Text Box 186"/>
          <p:cNvSpPr txBox="1">
            <a:spLocks noChangeArrowheads="1"/>
          </p:cNvSpPr>
          <p:nvPr/>
        </p:nvSpPr>
        <p:spPr bwMode="auto">
          <a:xfrm>
            <a:off x="1381456" y="4865428"/>
            <a:ext cx="76200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max - 1;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&gt; 0;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--)     {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swap(data,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0);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// and rebuild the heap again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buildHeap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0);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}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D134-676C-416A-8307-ABEB61E46CD4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39</a:t>
            </a:fld>
            <a:endParaRPr lang="bg-BG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3" grpId="0" animBg="1"/>
      <p:bldP spid="530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3495" y="348155"/>
            <a:ext cx="10058400" cy="880144"/>
          </a:xfrm>
        </p:spPr>
        <p:txBody>
          <a:bodyPr/>
          <a:lstStyle/>
          <a:p>
            <a:r>
              <a:rPr lang="bg-BG" dirty="0" smtClean="0"/>
              <a:t>Дефиниция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D87FB-39A3-42C0-9536-F6C229B2C933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4</a:t>
            </a:fld>
            <a:endParaRPr lang="bg-BG"/>
          </a:p>
        </p:txBody>
      </p:sp>
      <p:sp>
        <p:nvSpPr>
          <p:cNvPr id="8" name="Rectangle 7"/>
          <p:cNvSpPr/>
          <p:nvPr/>
        </p:nvSpPr>
        <p:spPr>
          <a:xfrm>
            <a:off x="177421" y="1268443"/>
            <a:ext cx="1221474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А </a:t>
            </a:r>
            <a:r>
              <a:rPr lang="ru-RU" sz="2800" dirty="0" smtClean="0">
                <a:solidFill>
                  <a:srgbClr val="C00000"/>
                </a:solidFill>
              </a:rPr>
              <a:t>червено</a:t>
            </a:r>
            <a:r>
              <a:rPr lang="ru-RU" sz="2800" dirty="0" smtClean="0"/>
              <a:t>-черно дърво е двоично наредено дърво, в което всеки възел има цвят, който е или червен или черен. Отделно от другите ограничения на двоично нареденото дърво, червено-черно дърво има следните допълнителни изисквания:</a:t>
            </a:r>
          </a:p>
          <a:p>
            <a:endParaRPr lang="ru-RU" sz="2800" dirty="0" smtClean="0"/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ru-RU" sz="2800" dirty="0" smtClean="0"/>
              <a:t>Цветът на възел е или червен или черен.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ru-RU" sz="2800" dirty="0" smtClean="0"/>
              <a:t>Цветът на коренът е винаги черен.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ru-RU" sz="2800" dirty="0" smtClean="0"/>
              <a:t>Всички листа са черни.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ru-RU" sz="2800" dirty="0" smtClean="0"/>
              <a:t>Всеки червен възел има и два наследника оцветени в черно.</a:t>
            </a:r>
          </a:p>
          <a:p>
            <a:pPr marL="514350" indent="-514350">
              <a:buClr>
                <a:srgbClr val="C00000"/>
              </a:buClr>
              <a:buFont typeface="+mj-lt"/>
              <a:buAutoNum type="arabicParenR"/>
            </a:pPr>
            <a:r>
              <a:rPr lang="ru-RU" sz="2800" dirty="0" smtClean="0"/>
              <a:t>Всеки прост път от даден възел до кое да е от неговите листа има равен брой черни възли.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BDD9EA3-8E40-49D7-A73F-BA54D5A7B460}" type="slidenum">
              <a:rPr lang="en-US"/>
              <a:pPr/>
              <a:t>40</a:t>
            </a:fld>
            <a:endParaRPr lang="en-US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10363200" cy="533400"/>
          </a:xfrm>
        </p:spPr>
        <p:txBody>
          <a:bodyPr/>
          <a:lstStyle/>
          <a:p>
            <a:pPr algn="r" eaLnBrk="1" hangingPunct="1"/>
            <a:r>
              <a:rPr lang="en-US" sz="2400" b="1" smtClean="0"/>
              <a:t>Heap: class</a:t>
            </a:r>
          </a:p>
        </p:txBody>
      </p:sp>
      <p:sp>
        <p:nvSpPr>
          <p:cNvPr id="21510" name="Text Box 3"/>
          <p:cNvSpPr txBox="1">
            <a:spLocks noChangeArrowheads="1"/>
          </p:cNvSpPr>
          <p:nvPr/>
        </p:nvSpPr>
        <p:spPr bwMode="auto">
          <a:xfrm>
            <a:off x="568657" y="249072"/>
            <a:ext cx="9448800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template &lt;class T&gt; class heap : public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&lt;T&gt; {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constructors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heap(unsigned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maxsize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heap(const heap&lt;T&gt; &amp;);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priority queue protocol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virtual void   add(T value);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virtual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isEmpty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 const;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virtual T      min() const;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virtual void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removeMin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delete all values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void  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deleteAllValues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data areas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vector&lt;T&gt;      data;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unsigned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heapmax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unsigned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422C-A2D9-4A35-8B4C-D7CB7705D28C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450038-6EB7-4B28-AF79-D4EEB2E5C715}" type="slidenum">
              <a:rPr lang="en-US"/>
              <a:pPr/>
              <a:t>41</a:t>
            </a:fld>
            <a:endParaRPr lang="en-US"/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10363200" cy="533400"/>
          </a:xfrm>
        </p:spPr>
        <p:txBody>
          <a:bodyPr/>
          <a:lstStyle/>
          <a:p>
            <a:pPr algn="r" eaLnBrk="1" hangingPunct="1"/>
            <a:r>
              <a:rPr lang="en-US" sz="2400" b="1" smtClean="0"/>
              <a:t>Heap: add</a:t>
            </a:r>
          </a:p>
        </p:txBody>
      </p:sp>
      <p:sp>
        <p:nvSpPr>
          <p:cNvPr id="22534" name="Text Box 4"/>
          <p:cNvSpPr txBox="1">
            <a:spLocks noChangeArrowheads="1"/>
          </p:cNvSpPr>
          <p:nvPr/>
        </p:nvSpPr>
        <p:spPr bwMode="auto">
          <a:xfrm>
            <a:off x="398818" y="245664"/>
            <a:ext cx="11176000" cy="588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template &lt;class T&gt; void heap&lt;T&gt;::add(T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newele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add a new element to the heap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make sure there is room for new element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if 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+ 1 &gt;=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heapmax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    {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data.setSize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data.length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 + 5);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heapmax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+= 5;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value starts out in last position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unsigned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position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++;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inv: position &lt;= 0 and &lt;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heapmax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now percolate up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while (position &gt; 0 &amp;&amp;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newele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&lt; data[(position-1)/2])     {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data[position] = data[(position-1)/2];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// inv: tree rooted at "position" is a heap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position = (position - 1) / 2;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found location, add new element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data[position]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newele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60770-03C1-4EB6-911D-5DF23E4E9EC9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80C419-719A-48F6-9B8E-A2922F0ED60C}" type="slidenum">
              <a:rPr lang="en-US"/>
              <a:pPr/>
              <a:t>42</a:t>
            </a:fld>
            <a:endParaRPr lang="en-US"/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10363200" cy="533400"/>
          </a:xfrm>
        </p:spPr>
        <p:txBody>
          <a:bodyPr/>
          <a:lstStyle/>
          <a:p>
            <a:pPr algn="r" eaLnBrk="1" hangingPunct="1"/>
            <a:r>
              <a:rPr lang="en-US" sz="2400" b="1" smtClean="0"/>
              <a:t>Heap:removeMin</a:t>
            </a:r>
          </a:p>
        </p:txBody>
      </p:sp>
      <p:sp>
        <p:nvSpPr>
          <p:cNvPr id="23558" name="Text Box 3"/>
          <p:cNvSpPr txBox="1">
            <a:spLocks noChangeArrowheads="1"/>
          </p:cNvSpPr>
          <p:nvPr/>
        </p:nvSpPr>
        <p:spPr bwMode="auto">
          <a:xfrm>
            <a:off x="254758" y="885968"/>
            <a:ext cx="111760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>
                <a:latin typeface="Courier New" pitchFamily="49" charset="0"/>
                <a:cs typeface="Courier New" pitchFamily="49" charset="0"/>
              </a:rPr>
              <a:t>template &lt;class T&gt; void heap&lt;T&gt;::removeMin()</a:t>
            </a:r>
          </a:p>
          <a:p>
            <a:r>
              <a:rPr lang="en-US" sz="200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r"/>
            <a:r>
              <a:rPr lang="en-US" sz="2000">
                <a:latin typeface="Courier New" pitchFamily="49" charset="0"/>
                <a:cs typeface="Courier New" pitchFamily="49" charset="0"/>
              </a:rPr>
              <a:t>    // remove the smallest element from a heap</a:t>
            </a:r>
          </a:p>
          <a:p>
            <a:pPr algn="r"/>
            <a:r>
              <a:rPr lang="en-US" sz="2000">
                <a:latin typeface="Courier New" pitchFamily="49" charset="0"/>
                <a:cs typeface="Courier New" pitchFamily="49" charset="0"/>
              </a:rPr>
              <a:t>    // move the last element into the first position</a:t>
            </a:r>
          </a:p>
          <a:p>
            <a:r>
              <a:rPr lang="en-US" sz="2000">
                <a:latin typeface="Courier New" pitchFamily="49" charset="0"/>
                <a:cs typeface="Courier New" pitchFamily="49" charset="0"/>
              </a:rPr>
              <a:t>    data[0] = data[--heapsize];</a:t>
            </a:r>
          </a:p>
          <a:p>
            <a:pPr algn="r"/>
            <a:r>
              <a:rPr lang="en-US" sz="2000">
                <a:latin typeface="Courier New" pitchFamily="49" charset="0"/>
                <a:cs typeface="Courier New" pitchFamily="49" charset="0"/>
              </a:rPr>
              <a:t>    // then move into position</a:t>
            </a:r>
          </a:p>
          <a:p>
            <a:r>
              <a:rPr lang="en-US" sz="20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buildHeap(data, heapsize, 0);</a:t>
            </a:r>
          </a:p>
          <a:p>
            <a:r>
              <a:rPr lang="en-US" sz="20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6CF4-378F-4549-9248-088C4D796578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678181F-598E-4E58-9141-384E4A5F37D8}" type="slidenum">
              <a:rPr lang="en-US"/>
              <a:pPr/>
              <a:t>43</a:t>
            </a:fld>
            <a:endParaRPr lang="en-US"/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8534400" y="0"/>
            <a:ext cx="3657600" cy="533400"/>
          </a:xfrm>
        </p:spPr>
        <p:txBody>
          <a:bodyPr/>
          <a:lstStyle/>
          <a:p>
            <a:pPr algn="r" eaLnBrk="1" hangingPunct="1"/>
            <a:r>
              <a:rPr lang="en-US" sz="2400" b="1" smtClean="0"/>
              <a:t>Heap:buildHeap</a:t>
            </a:r>
          </a:p>
        </p:txBody>
      </p:sp>
      <p:sp>
        <p:nvSpPr>
          <p:cNvPr id="24582" name="Text Box 3"/>
          <p:cNvSpPr txBox="1">
            <a:spLocks noChangeArrowheads="1"/>
          </p:cNvSpPr>
          <p:nvPr/>
        </p:nvSpPr>
        <p:spPr bwMode="auto">
          <a:xfrm>
            <a:off x="322997" y="269544"/>
            <a:ext cx="10704394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template &lt;class T&gt; void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buildHeap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vector&lt;T&gt; &amp; data,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position) {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T value = data[position];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while (position &lt;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   {  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unsigned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childpos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position * 2 + 1;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childpos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       {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if ((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childpos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+ 1 &lt;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&amp;&amp;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   data[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childpos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+ 1] &lt; data[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childpos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childpos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+= 1;</a:t>
            </a:r>
          </a:p>
          <a:p>
            <a:pPr lvl="2"/>
            <a:r>
              <a:rPr lang="en-US" sz="2000" dirty="0">
                <a:latin typeface="Courier New" pitchFamily="49" charset="0"/>
                <a:cs typeface="Courier New" pitchFamily="49" charset="0"/>
              </a:rPr>
              <a:t>  if (value &lt; data[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childpos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])            {            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         data[position] = value;           return;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   }              else             {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         data[position] = data[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childpos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         position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childpos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             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   }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}      else         {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   data[position] = value;                 return;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}  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156A-1FB2-4CFC-9DB3-F87A9669C3CC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3C8B152-B715-4B0A-AF8B-453D8A8D7E0B}" type="slidenum">
              <a:rPr lang="en-US"/>
              <a:pPr/>
              <a:t>44</a:t>
            </a:fld>
            <a:endParaRPr lang="en-US"/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8534400" y="0"/>
            <a:ext cx="3657600" cy="533400"/>
          </a:xfrm>
        </p:spPr>
        <p:txBody>
          <a:bodyPr/>
          <a:lstStyle/>
          <a:p>
            <a:pPr algn="r" eaLnBrk="1" hangingPunct="1"/>
            <a:r>
              <a:rPr lang="en-US" sz="2400" b="1" smtClean="0"/>
              <a:t>Heap:heapSort</a:t>
            </a:r>
          </a:p>
        </p:txBody>
      </p:sp>
      <p:sp>
        <p:nvSpPr>
          <p:cNvPr id="25606" name="Text Box 3"/>
          <p:cNvSpPr txBox="1">
            <a:spLocks noChangeArrowheads="1"/>
          </p:cNvSpPr>
          <p:nvPr/>
        </p:nvSpPr>
        <p:spPr bwMode="auto">
          <a:xfrm>
            <a:off x="348776" y="385550"/>
            <a:ext cx="106680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template &lt;class T&gt; void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heapSort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(vector&lt;T&gt; &amp; data)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sort the vector argument using a heap algorithm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max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data.length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first build the initial heap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for 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max / 2;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&gt;= 0;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--)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buildHeap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(data, max,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// now swap the smallest element to the last position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for 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max - 1;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&gt; 0;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--)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swap(data,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0);</a:t>
            </a:r>
          </a:p>
          <a:p>
            <a:pPr algn="r"/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// and rebuild the heap again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buildHeap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0);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8B9F-1EF1-4647-B816-F94CC8A8660D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Priority queue</a:t>
            </a:r>
            <a:r>
              <a:rPr lang="en-GB" smtClean="0"/>
              <a:t>s</a:t>
            </a:r>
            <a:endParaRPr lang="bg-BG" smtClean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10871200" cy="4800600"/>
          </a:xfrm>
        </p:spPr>
        <p:txBody>
          <a:bodyPr/>
          <a:lstStyle/>
          <a:p>
            <a:r>
              <a:rPr lang="ru-RU" sz="2800" dirty="0" smtClean="0"/>
              <a:t>STL </a:t>
            </a:r>
            <a:endParaRPr lang="en-US" sz="2800" dirty="0" smtClean="0"/>
          </a:p>
          <a:p>
            <a:pPr lvl="1"/>
            <a:r>
              <a:rPr lang="ru-RU" sz="2400" dirty="0" smtClean="0"/>
              <a:t>std::priority_queue. </a:t>
            </a:r>
          </a:p>
          <a:p>
            <a:r>
              <a:rPr lang="en-US" sz="2800" dirty="0" smtClean="0"/>
              <a:t>Default container</a:t>
            </a:r>
          </a:p>
          <a:p>
            <a:pPr lvl="1"/>
            <a:r>
              <a:rPr lang="ru-RU" sz="2400" b="1" dirty="0" smtClean="0"/>
              <a:t>std::vector</a:t>
            </a:r>
            <a:endParaRPr lang="en-US" sz="2400" dirty="0" smtClean="0"/>
          </a:p>
          <a:p>
            <a:r>
              <a:rPr lang="en-US" sz="2800" dirty="0" smtClean="0"/>
              <a:t>Methods:</a:t>
            </a:r>
          </a:p>
          <a:p>
            <a:pPr lvl="1"/>
            <a:r>
              <a:rPr lang="ru-RU" sz="2400" dirty="0" smtClean="0"/>
              <a:t> </a:t>
            </a:r>
            <a:r>
              <a:rPr lang="ru-RU" sz="2400" b="1" dirty="0" smtClean="0"/>
              <a:t>front</a:t>
            </a:r>
            <a:r>
              <a:rPr lang="ru-RU" sz="2400" dirty="0" smtClean="0"/>
              <a:t>, </a:t>
            </a:r>
            <a:endParaRPr lang="en-US" sz="2400" dirty="0" smtClean="0"/>
          </a:p>
          <a:p>
            <a:pPr lvl="1"/>
            <a:r>
              <a:rPr lang="ru-RU" sz="2400" b="1" dirty="0" smtClean="0"/>
              <a:t>push_back</a:t>
            </a:r>
            <a:endParaRPr lang="en-US" sz="2400" b="1" dirty="0" smtClean="0"/>
          </a:p>
          <a:p>
            <a:pPr lvl="1"/>
            <a:r>
              <a:rPr lang="ru-RU" sz="2400" dirty="0" smtClean="0"/>
              <a:t> </a:t>
            </a:r>
            <a:r>
              <a:rPr lang="ru-RU" sz="2400" b="1" dirty="0" smtClean="0"/>
              <a:t>pop_front</a:t>
            </a:r>
            <a:r>
              <a:rPr lang="ru-RU" sz="2400" dirty="0" smtClean="0"/>
              <a:t>  </a:t>
            </a:r>
            <a:endParaRPr lang="bg-BG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std::priority_queue  object</a:t>
            </a:r>
            <a:endParaRPr lang="bg-BG" smtClean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mmonBullets" pitchFamily="34" charset="2"/>
              <a:buNone/>
            </a:pPr>
            <a:r>
              <a:rPr lang="bg-BG" dirty="0" smtClean="0"/>
              <a:t> </a:t>
            </a:r>
          </a:p>
          <a:p>
            <a:pPr>
              <a:buFont typeface="CommonBullets" pitchFamily="34" charset="2"/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std::</a:t>
            </a:r>
            <a:r>
              <a:rPr lang="en-US" sz="2800" b="1" dirty="0" err="1" smtClean="0">
                <a:solidFill>
                  <a:srgbClr val="FF0000"/>
                </a:solidFill>
              </a:rPr>
              <a:t>priority_queue</a:t>
            </a:r>
            <a:r>
              <a:rPr lang="en-US" sz="2800" b="1" dirty="0" smtClean="0">
                <a:solidFill>
                  <a:srgbClr val="FF0000"/>
                </a:solidFill>
              </a:rPr>
              <a:t>&lt;type</a:t>
            </a:r>
            <a:r>
              <a:rPr lang="bg-BG" sz="2800" b="1" dirty="0" smtClean="0">
                <a:solidFill>
                  <a:srgbClr val="FF0000"/>
                </a:solidFill>
              </a:rPr>
              <a:t>, </a:t>
            </a:r>
            <a:r>
              <a:rPr lang="en-US" sz="2800" b="1" dirty="0" smtClean="0">
                <a:solidFill>
                  <a:srgbClr val="FF0000"/>
                </a:solidFill>
              </a:rPr>
              <a:t>container</a:t>
            </a:r>
            <a:r>
              <a:rPr lang="bg-BG" sz="2800" b="1" dirty="0" smtClean="0">
                <a:solidFill>
                  <a:srgbClr val="FF0000"/>
                </a:solidFill>
              </a:rPr>
              <a:t>, </a:t>
            </a:r>
            <a:r>
              <a:rPr lang="en-US" sz="2800" b="1" dirty="0" smtClean="0">
                <a:solidFill>
                  <a:srgbClr val="FF0000"/>
                </a:solidFill>
              </a:rPr>
              <a:t>predicate</a:t>
            </a:r>
            <a:r>
              <a:rPr lang="bg-BG" sz="2800" b="1" dirty="0" smtClean="0">
                <a:solidFill>
                  <a:srgbClr val="FF0000"/>
                </a:solidFill>
              </a:rPr>
              <a:t>&gt; </a:t>
            </a:r>
            <a:r>
              <a:rPr lang="en-US" sz="2800" b="1" dirty="0" smtClean="0">
                <a:solidFill>
                  <a:srgbClr val="FF0000"/>
                </a:solidFill>
              </a:rPr>
              <a:t> name</a:t>
            </a:r>
            <a:r>
              <a:rPr lang="bg-BG" sz="2800" b="1" dirty="0" smtClean="0">
                <a:solidFill>
                  <a:srgbClr val="FF0000"/>
                </a:solidFill>
              </a:rPr>
              <a:t>; </a:t>
            </a:r>
          </a:p>
          <a:p>
            <a:endParaRPr lang="bg-BG" dirty="0" smtClean="0"/>
          </a:p>
          <a:p>
            <a:pPr>
              <a:buFont typeface="CommonBullets" pitchFamily="34" charset="2"/>
              <a:buNone/>
            </a:pPr>
            <a:endParaRPr lang="bg-B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2"/>
          <p:cNvSpPr>
            <a:spLocks noGrp="1"/>
          </p:cNvSpPr>
          <p:nvPr>
            <p:ph idx="1"/>
          </p:nvPr>
        </p:nvSpPr>
        <p:spPr>
          <a:xfrm>
            <a:off x="914400" y="655092"/>
            <a:ext cx="10566400" cy="582190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Type – C++ primitive data type/ADT</a:t>
            </a:r>
          </a:p>
          <a:p>
            <a:r>
              <a:rPr lang="en-US" sz="3200" dirty="0" smtClean="0"/>
              <a:t>Container  - </a:t>
            </a:r>
            <a:r>
              <a:rPr lang="ru-RU" sz="3200" dirty="0" smtClean="0"/>
              <a:t>std::deque,  std::vector.</a:t>
            </a:r>
          </a:p>
          <a:p>
            <a:r>
              <a:rPr lang="en-US" sz="3200" dirty="0" smtClean="0"/>
              <a:t>Predicate – by default </a:t>
            </a:r>
            <a:r>
              <a:rPr lang="ru-RU" sz="3200" dirty="0" smtClean="0"/>
              <a:t>std::less&lt;&gt;. </a:t>
            </a:r>
          </a:p>
          <a:p>
            <a:r>
              <a:rPr lang="en-US" sz="3200" dirty="0" smtClean="0"/>
              <a:t>Example</a:t>
            </a:r>
            <a:r>
              <a:rPr lang="ru-RU" sz="3200" dirty="0" smtClean="0"/>
              <a:t>: </a:t>
            </a:r>
          </a:p>
          <a:p>
            <a:pPr lvl="1"/>
            <a:r>
              <a:rPr lang="ru-RU" sz="2800" dirty="0" smtClean="0"/>
              <a:t>std::priority_queue&lt;int, std::vector&lt;int&gt; &gt; intPQueue;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163773" y="304800"/>
            <a:ext cx="11621827" cy="6172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</a:t>
            </a:r>
            <a:endParaRPr lang="ru-RU" sz="4000" dirty="0" smtClean="0"/>
          </a:p>
          <a:p>
            <a:r>
              <a:rPr lang="ru-RU" sz="2800" b="1" dirty="0" smtClean="0">
                <a:solidFill>
                  <a:srgbClr val="000099"/>
                </a:solidFill>
              </a:rPr>
              <a:t>std::priority_queue&lt;int, std::vector&lt;int&gt;, std::greater&lt;&gt;&gt; intPQueue;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809-2493-403E-9132-E3F8D93BC7E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49</a:t>
            </a:fld>
            <a:endParaRPr lang="bg-BG"/>
          </a:p>
        </p:txBody>
      </p:sp>
      <p:pic>
        <p:nvPicPr>
          <p:cNvPr id="381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582" y="473183"/>
            <a:ext cx="7874759" cy="576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187355"/>
          </a:xfrm>
        </p:spPr>
        <p:txBody>
          <a:bodyPr>
            <a:normAutofit/>
          </a:bodyPr>
          <a:lstStyle/>
          <a:p>
            <a:r>
              <a:rPr lang="bg-BG" sz="4800" dirty="0" smtClean="0"/>
              <a:t>Критично условие</a:t>
            </a:r>
            <a:endParaRPr lang="en-US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6257-F257-41FA-88DA-7DE613AF3DB0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5</a:t>
            </a:fld>
            <a:endParaRPr lang="bg-BG"/>
          </a:p>
        </p:txBody>
      </p:sp>
      <p:sp>
        <p:nvSpPr>
          <p:cNvPr id="6" name="Rectangle 5"/>
          <p:cNvSpPr/>
          <p:nvPr/>
        </p:nvSpPr>
        <p:spPr>
          <a:xfrm>
            <a:off x="0" y="970718"/>
            <a:ext cx="1202367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800" b="1" dirty="0" smtClean="0">
                <a:solidFill>
                  <a:srgbClr val="C00000"/>
                </a:solidFill>
              </a:rPr>
              <a:t>Най-дългият път от корена до всяко листо е не повече от два пъти по-дълъг от най-краткия път от корена до друго листо в това дърво.</a:t>
            </a:r>
          </a:p>
          <a:p>
            <a:endParaRPr lang="bg-BG" sz="2800" dirty="0" smtClean="0">
              <a:solidFill>
                <a:srgbClr val="C00000"/>
              </a:solidFill>
            </a:endParaRPr>
          </a:p>
          <a:p>
            <a:r>
              <a:rPr lang="bg-BG" sz="2800" dirty="0" smtClean="0"/>
              <a:t>За да се разбере значението на тези свойства, е трява да се отбележи, че:</a:t>
            </a:r>
          </a:p>
          <a:p>
            <a:pPr marL="860425" lvl="1" indent="-396875">
              <a:buFont typeface="Wingdings" pitchFamily="2" charset="2"/>
              <a:buChar char="Ø"/>
            </a:pPr>
            <a:r>
              <a:rPr lang="bg-BG" sz="2800" dirty="0" smtClean="0"/>
              <a:t>според свойство 4, никой път не може да има два червени възела един след друг</a:t>
            </a:r>
          </a:p>
          <a:p>
            <a:pPr marL="860425" lvl="1" indent="-396875">
              <a:buFont typeface="Wingdings" pitchFamily="2" charset="2"/>
              <a:buChar char="Ø"/>
            </a:pPr>
            <a:r>
              <a:rPr lang="bg-BG" sz="2800" dirty="0" smtClean="0"/>
              <a:t>възможно най-краткия път ще има само черни възли</a:t>
            </a:r>
          </a:p>
          <a:p>
            <a:pPr marL="860425" lvl="1" indent="-396875">
              <a:buFont typeface="Wingdings" pitchFamily="2" charset="2"/>
              <a:buChar char="Ø"/>
            </a:pPr>
            <a:r>
              <a:rPr lang="bg-BG" sz="2800" dirty="0" smtClean="0"/>
              <a:t>възможно най-дългия път ще има редуващи се червени и черни възли</a:t>
            </a:r>
          </a:p>
          <a:p>
            <a:pPr marL="860425" lvl="1" indent="-396875">
              <a:buFont typeface="Wingdings" pitchFamily="2" charset="2"/>
              <a:buChar char="Ø"/>
            </a:pPr>
            <a:r>
              <a:rPr lang="bg-BG" sz="2800" dirty="0" smtClean="0"/>
              <a:t>тъй като всички максимални пътища имат еднакъв брой черни възли (свойство 5), няма път който да е повече от два пъти по-дълъг, от кой да е друг път.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723" y="225324"/>
            <a:ext cx="10058400" cy="1609344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bg-BG" dirty="0" smtClean="0"/>
          </a:p>
        </p:txBody>
      </p:sp>
      <p:sp>
        <p:nvSpPr>
          <p:cNvPr id="13315" name="Content Placeholder 4"/>
          <p:cNvSpPr>
            <a:spLocks noGrp="1"/>
          </p:cNvSpPr>
          <p:nvPr>
            <p:ph idx="1"/>
          </p:nvPr>
        </p:nvSpPr>
        <p:spPr>
          <a:xfrm>
            <a:off x="824188" y="1561850"/>
            <a:ext cx="10058400" cy="4050792"/>
          </a:xfrm>
        </p:spPr>
        <p:txBody>
          <a:bodyPr>
            <a:noAutofit/>
          </a:bodyPr>
          <a:lstStyle/>
          <a:p>
            <a:r>
              <a:rPr lang="bg-BG" sz="2800" dirty="0" smtClean="0"/>
              <a:t>#include &lt;iostream&gt;</a:t>
            </a:r>
            <a:br>
              <a:rPr lang="bg-BG" sz="2800" dirty="0" smtClean="0"/>
            </a:br>
            <a:r>
              <a:rPr lang="bg-BG" sz="2800" dirty="0" smtClean="0"/>
              <a:t>#include &lt;queue&gt;</a:t>
            </a:r>
            <a:br>
              <a:rPr lang="bg-BG" sz="2800" dirty="0" smtClean="0"/>
            </a:br>
            <a:r>
              <a:rPr lang="bg-BG" sz="2800" dirty="0" smtClean="0"/>
              <a:t>#include &lt;string&gt;</a:t>
            </a:r>
            <a:br>
              <a:rPr lang="bg-BG" sz="2800" dirty="0" smtClean="0"/>
            </a:br>
            <a:r>
              <a:rPr lang="bg-BG" sz="2800" b="1" dirty="0" smtClean="0"/>
              <a:t>using </a:t>
            </a:r>
            <a:r>
              <a:rPr lang="bg-BG" sz="2800" dirty="0" smtClean="0"/>
              <a:t>namespace std;</a:t>
            </a:r>
            <a:br>
              <a:rPr lang="bg-BG" sz="2800" dirty="0" smtClean="0"/>
            </a:b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bg-BG" sz="2800" b="1" dirty="0" smtClean="0"/>
              <a:t>class </a:t>
            </a:r>
            <a:r>
              <a:rPr lang="bg-BG" sz="2800" dirty="0" smtClean="0"/>
              <a:t>Thread {</a:t>
            </a:r>
            <a:br>
              <a:rPr lang="bg-BG" sz="2800" dirty="0" smtClean="0"/>
            </a:br>
            <a:r>
              <a:rPr lang="bg-BG" sz="2800" dirty="0" smtClean="0"/>
              <a:t>  </a:t>
            </a:r>
            <a:r>
              <a:rPr lang="bg-BG" sz="2800" b="1" dirty="0" smtClean="0"/>
              <a:t>int </a:t>
            </a:r>
            <a:r>
              <a:rPr lang="bg-BG" sz="2800" dirty="0" smtClean="0"/>
              <a:t>priority;</a:t>
            </a:r>
            <a:br>
              <a:rPr lang="bg-BG" sz="2800" dirty="0" smtClean="0"/>
            </a:br>
            <a:r>
              <a:rPr lang="bg-BG" sz="2800" dirty="0" smtClean="0"/>
              <a:t>  string name;</a:t>
            </a:r>
            <a:br>
              <a:rPr lang="bg-BG" sz="2800" dirty="0" smtClean="0"/>
            </a:br>
            <a:r>
              <a:rPr lang="bg-BG" sz="2800" b="1" dirty="0" smtClean="0"/>
              <a:t>public</a:t>
            </a:r>
            <a:r>
              <a:rPr lang="bg-BG" sz="2800" dirty="0" smtClean="0"/>
              <a:t>:</a:t>
            </a:r>
            <a:br>
              <a:rPr lang="bg-BG" sz="2800" dirty="0" smtClean="0"/>
            </a:br>
            <a:r>
              <a:rPr lang="bg-BG" sz="2800" dirty="0" smtClean="0"/>
              <a:t>  Thread() { </a:t>
            </a:r>
            <a:br>
              <a:rPr lang="bg-BG" sz="2800" dirty="0" smtClean="0"/>
            </a:br>
            <a:r>
              <a:rPr lang="bg-BG" sz="2800" dirty="0" smtClean="0"/>
              <a:t>     name = ""; </a:t>
            </a:r>
            <a:br>
              <a:rPr lang="bg-BG" sz="2800" dirty="0" smtClean="0"/>
            </a:br>
            <a:r>
              <a:rPr lang="bg-BG" sz="2800" dirty="0" smtClean="0"/>
              <a:t>     priority = 0; </a:t>
            </a:r>
            <a:br>
              <a:rPr lang="bg-BG" sz="2800" dirty="0" smtClean="0"/>
            </a:br>
            <a:r>
              <a:rPr lang="bg-BG" sz="2800" dirty="0" smtClean="0"/>
              <a:t>  }</a:t>
            </a:r>
            <a:br>
              <a:rPr lang="bg-BG" sz="2800" dirty="0" smtClean="0"/>
            </a:br>
            <a:endParaRPr lang="bg-BG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682388" y="189931"/>
            <a:ext cx="10566400" cy="6096000"/>
          </a:xfrm>
        </p:spPr>
        <p:txBody>
          <a:bodyPr>
            <a:normAutofit fontScale="92500" lnSpcReduction="20000"/>
          </a:bodyPr>
          <a:lstStyle/>
          <a:p>
            <a:pPr>
              <a:buFont typeface="CommonBullets" pitchFamily="34" charset="2"/>
              <a:buNone/>
            </a:pPr>
            <a:r>
              <a:rPr lang="bg-BG" sz="2800" dirty="0" smtClean="0"/>
              <a:t>  Thread(string n, </a:t>
            </a:r>
            <a:r>
              <a:rPr lang="bg-BG" sz="2800" b="1" dirty="0" smtClean="0"/>
              <a:t>int </a:t>
            </a:r>
            <a:r>
              <a:rPr lang="bg-BG" sz="2800" dirty="0" smtClean="0"/>
              <a:t>p) { </a:t>
            </a:r>
            <a:br>
              <a:rPr lang="bg-BG" sz="2800" dirty="0" smtClean="0"/>
            </a:br>
            <a:r>
              <a:rPr lang="bg-BG" sz="2800" dirty="0" smtClean="0"/>
              <a:t>     name = n; </a:t>
            </a:r>
            <a:br>
              <a:rPr lang="bg-BG" sz="2800" dirty="0" smtClean="0"/>
            </a:br>
            <a:r>
              <a:rPr lang="bg-BG" sz="2800" dirty="0" smtClean="0"/>
              <a:t>     priority = p; </a:t>
            </a:r>
            <a:br>
              <a:rPr lang="bg-BG" sz="2800" dirty="0" smtClean="0"/>
            </a:br>
            <a:r>
              <a:rPr lang="bg-BG" sz="2800" dirty="0" smtClean="0"/>
              <a:t>  }</a:t>
            </a:r>
            <a:br>
              <a:rPr lang="bg-BG" sz="2800" dirty="0" smtClean="0"/>
            </a:b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bg-BG" sz="2800" dirty="0" smtClean="0"/>
              <a:t>  string getname() </a:t>
            </a:r>
            <a:r>
              <a:rPr lang="bg-BG" sz="2800" b="1" dirty="0" smtClean="0"/>
              <a:t>const </a:t>
            </a:r>
            <a:r>
              <a:rPr lang="bg-BG" sz="2800" dirty="0" smtClean="0"/>
              <a:t>{ </a:t>
            </a:r>
            <a:br>
              <a:rPr lang="bg-BG" sz="2800" dirty="0" smtClean="0"/>
            </a:br>
            <a:r>
              <a:rPr lang="bg-BG" sz="2800" dirty="0" smtClean="0"/>
              <a:t>     </a:t>
            </a:r>
            <a:r>
              <a:rPr lang="bg-BG" sz="2800" b="1" dirty="0" smtClean="0"/>
              <a:t>return </a:t>
            </a:r>
            <a:r>
              <a:rPr lang="bg-BG" sz="2800" dirty="0" smtClean="0"/>
              <a:t>name; </a:t>
            </a:r>
            <a:br>
              <a:rPr lang="bg-BG" sz="2800" dirty="0" smtClean="0"/>
            </a:br>
            <a:r>
              <a:rPr lang="bg-BG" sz="2800" dirty="0" smtClean="0"/>
              <a:t>  }</a:t>
            </a:r>
            <a:br>
              <a:rPr lang="bg-BG" sz="2800" dirty="0" smtClean="0"/>
            </a:br>
            <a:r>
              <a:rPr lang="bg-BG" sz="2800" dirty="0" smtClean="0"/>
              <a:t>  </a:t>
            </a:r>
            <a:r>
              <a:rPr lang="bg-BG" sz="2800" b="1" dirty="0" smtClean="0"/>
              <a:t>int </a:t>
            </a:r>
            <a:r>
              <a:rPr lang="bg-BG" sz="2800" dirty="0" smtClean="0"/>
              <a:t>getpriority() </a:t>
            </a:r>
            <a:r>
              <a:rPr lang="bg-BG" sz="2800" b="1" dirty="0" smtClean="0"/>
              <a:t>const </a:t>
            </a:r>
            <a:r>
              <a:rPr lang="bg-BG" sz="2800" dirty="0" smtClean="0"/>
              <a:t>{ </a:t>
            </a:r>
            <a:br>
              <a:rPr lang="bg-BG" sz="2800" dirty="0" smtClean="0"/>
            </a:br>
            <a:r>
              <a:rPr lang="bg-BG" sz="2800" dirty="0" smtClean="0"/>
              <a:t>     </a:t>
            </a:r>
            <a:r>
              <a:rPr lang="bg-BG" sz="2800" b="1" dirty="0" smtClean="0"/>
              <a:t>return </a:t>
            </a:r>
            <a:r>
              <a:rPr lang="bg-BG" sz="2800" dirty="0" smtClean="0"/>
              <a:t>priority; </a:t>
            </a:r>
            <a:br>
              <a:rPr lang="bg-BG" sz="2800" dirty="0" smtClean="0"/>
            </a:br>
            <a:r>
              <a:rPr lang="bg-BG" sz="2800" dirty="0" smtClean="0"/>
              <a:t>  }</a:t>
            </a:r>
            <a:br>
              <a:rPr lang="bg-BG" sz="2800" dirty="0" smtClean="0"/>
            </a:br>
            <a:r>
              <a:rPr lang="bg-BG" sz="2800" dirty="0" smtClean="0"/>
              <a:t>};</a:t>
            </a:r>
          </a:p>
          <a:p>
            <a:pPr>
              <a:buFont typeface="CommonBullets" pitchFamily="34" charset="2"/>
              <a:buNone/>
            </a:pPr>
            <a:endParaRPr lang="bg-BG" sz="2800" dirty="0" smtClean="0"/>
          </a:p>
          <a:p>
            <a:pPr>
              <a:buFont typeface="CommonBullets" pitchFamily="34" charset="2"/>
              <a:buNone/>
            </a:pPr>
            <a:r>
              <a:rPr lang="bg-BG" sz="2800" dirty="0" smtClean="0"/>
              <a:t>// </a:t>
            </a:r>
            <a:r>
              <a:rPr lang="en-US" sz="2800" dirty="0" smtClean="0"/>
              <a:t>finding the priority</a:t>
            </a:r>
          </a:p>
          <a:p>
            <a:pPr>
              <a:buFont typeface="CommonBullets" pitchFamily="34" charset="2"/>
              <a:buNone/>
            </a:pPr>
            <a:r>
              <a:rPr lang="bg-BG" sz="2800" dirty="0" smtClean="0"/>
              <a:t>bool operator&lt;(</a:t>
            </a:r>
            <a:r>
              <a:rPr lang="bg-BG" sz="2800" b="1" dirty="0" smtClean="0"/>
              <a:t>const </a:t>
            </a:r>
            <a:r>
              <a:rPr lang="bg-BG" sz="2800" dirty="0" smtClean="0"/>
              <a:t>Thread &amp;a, </a:t>
            </a:r>
            <a:r>
              <a:rPr lang="bg-BG" sz="2800" b="1" dirty="0" smtClean="0"/>
              <a:t>const </a:t>
            </a:r>
            <a:r>
              <a:rPr lang="bg-BG" sz="2800" dirty="0" smtClean="0"/>
              <a:t>Thread &amp;b)</a:t>
            </a:r>
            <a:br>
              <a:rPr lang="bg-BG" sz="2800" dirty="0" smtClean="0"/>
            </a:br>
            <a:r>
              <a:rPr lang="bg-BG" sz="2800" dirty="0" smtClean="0"/>
              <a:t>{</a:t>
            </a:r>
            <a:br>
              <a:rPr lang="bg-BG" sz="2800" dirty="0" smtClean="0"/>
            </a:br>
            <a:r>
              <a:rPr lang="bg-BG" sz="2800" dirty="0" smtClean="0"/>
              <a:t>  </a:t>
            </a:r>
            <a:r>
              <a:rPr lang="bg-BG" sz="2800" b="1" dirty="0" smtClean="0"/>
              <a:t>return </a:t>
            </a:r>
            <a:r>
              <a:rPr lang="bg-BG" sz="2800" dirty="0" smtClean="0"/>
              <a:t>a.getpriority() &lt; b.getpriority();</a:t>
            </a:r>
            <a:br>
              <a:rPr lang="bg-BG" sz="2800" dirty="0" smtClean="0"/>
            </a:br>
            <a:r>
              <a:rPr lang="bg-BG" sz="280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354842" y="0"/>
            <a:ext cx="10566400" cy="6632812"/>
          </a:xfrm>
        </p:spPr>
        <p:txBody>
          <a:bodyPr>
            <a:noAutofit/>
          </a:bodyPr>
          <a:lstStyle/>
          <a:p>
            <a:pPr>
              <a:buFont typeface="CommonBullets" pitchFamily="34" charset="2"/>
              <a:buNone/>
            </a:pP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bg-BG" sz="2800" b="1" dirty="0" smtClean="0"/>
              <a:t>int </a:t>
            </a:r>
            <a:r>
              <a:rPr lang="bg-BG" sz="2800" dirty="0" smtClean="0"/>
              <a:t>main()</a:t>
            </a:r>
            <a:br>
              <a:rPr lang="bg-BG" sz="2800" dirty="0" smtClean="0"/>
            </a:br>
            <a:r>
              <a:rPr lang="bg-BG" sz="2800" dirty="0" smtClean="0"/>
              <a:t>{</a:t>
            </a:r>
            <a:br>
              <a:rPr lang="bg-BG" sz="2800" dirty="0" smtClean="0"/>
            </a:br>
            <a:r>
              <a:rPr lang="bg-BG" sz="2800" dirty="0" smtClean="0"/>
              <a:t>  priority_queue&lt;Thread&gt; q;</a:t>
            </a:r>
            <a:br>
              <a:rPr lang="bg-BG" sz="2800" dirty="0" smtClean="0"/>
            </a:br>
            <a:r>
              <a:rPr lang="bg-BG" sz="2800" dirty="0" smtClean="0"/>
              <a:t>  </a:t>
            </a:r>
            <a:r>
              <a:rPr lang="bg-BG" sz="2800" dirty="0" smtClean="0"/>
              <a:t>q.push(Thread</a:t>
            </a:r>
            <a:r>
              <a:rPr lang="bg-BG" sz="2800" dirty="0" smtClean="0"/>
              <a:t>(“А", 5));</a:t>
            </a:r>
            <a:br>
              <a:rPr lang="bg-BG" sz="2800" dirty="0" smtClean="0"/>
            </a:br>
            <a:r>
              <a:rPr lang="bg-BG" sz="2800" dirty="0" smtClean="0"/>
              <a:t>  q.push(Thread("F", 10));</a:t>
            </a:r>
            <a:br>
              <a:rPr lang="bg-BG" sz="2800" dirty="0" smtClean="0"/>
            </a:br>
            <a:r>
              <a:rPr lang="bg-BG" sz="2800" dirty="0" smtClean="0"/>
              <a:t>  q.push(Thread("M", 2));</a:t>
            </a:r>
            <a:br>
              <a:rPr lang="bg-BG" sz="2800" dirty="0" smtClean="0"/>
            </a:br>
            <a:r>
              <a:rPr lang="bg-BG" sz="2800" dirty="0" smtClean="0"/>
              <a:t>  q.push(Thread(“К", 12));</a:t>
            </a:r>
            <a:br>
              <a:rPr lang="bg-BG" sz="2800" dirty="0" smtClean="0"/>
            </a:br>
            <a:r>
              <a:rPr lang="bg-BG" sz="2800" dirty="0" smtClean="0"/>
              <a:t>  // show priority</a:t>
            </a:r>
            <a:br>
              <a:rPr lang="bg-BG" sz="2800" dirty="0" smtClean="0"/>
            </a:br>
            <a:r>
              <a:rPr lang="bg-BG" sz="2800" dirty="0" smtClean="0"/>
              <a:t>  cout &lt;&lt; "Priorities: "; </a:t>
            </a:r>
            <a:br>
              <a:rPr lang="bg-BG" sz="2800" dirty="0" smtClean="0"/>
            </a:br>
            <a:r>
              <a:rPr lang="bg-BG" sz="2800" dirty="0" smtClean="0"/>
              <a:t>  </a:t>
            </a:r>
            <a:r>
              <a:rPr lang="bg-BG" sz="2800" b="1" dirty="0" smtClean="0"/>
              <a:t>while</a:t>
            </a:r>
            <a:r>
              <a:rPr lang="bg-BG" sz="2800" dirty="0" smtClean="0"/>
              <a:t>(!q.empty()) {</a:t>
            </a:r>
            <a:br>
              <a:rPr lang="bg-BG" sz="2800" dirty="0" smtClean="0"/>
            </a:br>
            <a:r>
              <a:rPr lang="bg-BG" sz="2800" dirty="0" smtClean="0"/>
              <a:t>    cout &lt;&lt; q.top().getname() &lt;&lt; endl;</a:t>
            </a:r>
            <a:br>
              <a:rPr lang="bg-BG" sz="2800" dirty="0" smtClean="0"/>
            </a:br>
            <a:r>
              <a:rPr lang="bg-BG" sz="2800" dirty="0" smtClean="0"/>
              <a:t>    cout &lt;&lt; "            ";</a:t>
            </a:r>
            <a:br>
              <a:rPr lang="bg-BG" sz="2800" dirty="0" smtClean="0"/>
            </a:br>
            <a:r>
              <a:rPr lang="bg-BG" sz="2800" dirty="0" smtClean="0"/>
              <a:t>    q.pop();</a:t>
            </a:r>
            <a:br>
              <a:rPr lang="bg-BG" sz="2800" dirty="0" smtClean="0"/>
            </a:br>
            <a:r>
              <a:rPr lang="bg-BG" sz="2800" dirty="0" smtClean="0"/>
              <a:t>  }</a:t>
            </a:r>
            <a:br>
              <a:rPr lang="bg-BG" sz="2800" dirty="0" smtClean="0"/>
            </a:br>
            <a:r>
              <a:rPr lang="bg-BG" sz="2800" dirty="0" smtClean="0"/>
              <a:t>  </a:t>
            </a:r>
            <a:r>
              <a:rPr lang="bg-BG" sz="2800" b="1" dirty="0" smtClean="0"/>
              <a:t>return </a:t>
            </a:r>
            <a:r>
              <a:rPr lang="bg-BG" sz="2800" dirty="0" smtClean="0"/>
              <a:t>0;</a:t>
            </a:r>
            <a:br>
              <a:rPr lang="bg-BG" sz="2800" dirty="0" smtClean="0"/>
            </a:br>
            <a:r>
              <a:rPr lang="bg-BG" sz="2800" dirty="0" smtClean="0"/>
              <a:t>}</a:t>
            </a:r>
          </a:p>
          <a:p>
            <a:endParaRPr lang="bg-BG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62000"/>
            <a:ext cx="1056640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627797" y="0"/>
            <a:ext cx="11074400" cy="62484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#include &lt;</a:t>
            </a:r>
            <a:r>
              <a:rPr lang="en-US" sz="2800" dirty="0" err="1" smtClean="0"/>
              <a:t>iostream</a:t>
            </a:r>
            <a:r>
              <a:rPr lang="en-US" sz="2800" dirty="0" smtClean="0"/>
              <a:t>&gt;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#include &lt;queue&gt;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using namespace std</a:t>
            </a:r>
            <a:r>
              <a:rPr lang="en-US" sz="2800" dirty="0" smtClean="0"/>
              <a:t>;</a:t>
            </a:r>
            <a:endParaRPr lang="bg-BG" sz="28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en-US" sz="28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/* simple queue example */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void </a:t>
            </a:r>
            <a:r>
              <a:rPr lang="en-US" sz="2800" dirty="0" err="1" smtClean="0"/>
              <a:t>functionA</a:t>
            </a:r>
            <a:r>
              <a:rPr lang="en-US" sz="2800" dirty="0" smtClean="0"/>
              <a:t>()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{  queue &lt;</a:t>
            </a:r>
            <a:r>
              <a:rPr lang="en-US" sz="2800" dirty="0" err="1" smtClean="0"/>
              <a:t>int</a:t>
            </a:r>
            <a:r>
              <a:rPr lang="en-US" sz="2800" dirty="0" smtClean="0"/>
              <a:t>&gt; q;                  //q </a:t>
            </a:r>
            <a:r>
              <a:rPr lang="bg-BG" sz="2800" dirty="0" smtClean="0"/>
              <a:t>- </a:t>
            </a:r>
            <a:r>
              <a:rPr lang="en-US" sz="2800" dirty="0" smtClean="0"/>
              <a:t> queue of </a:t>
            </a:r>
            <a:r>
              <a:rPr lang="en-US" sz="2800" dirty="0" err="1" smtClean="0"/>
              <a:t>int</a:t>
            </a:r>
            <a:endParaRPr lang="en-US" sz="28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q.push</a:t>
            </a:r>
            <a:r>
              <a:rPr lang="en-US" sz="2800" dirty="0" smtClean="0"/>
              <a:t>(2);                      //insert 2, 5, 3, 1 </a:t>
            </a:r>
            <a:r>
              <a:rPr lang="bg-BG" sz="2800" dirty="0" smtClean="0"/>
              <a:t> </a:t>
            </a:r>
            <a:r>
              <a:rPr lang="en-US" sz="2800" dirty="0" smtClean="0"/>
              <a:t>into the queue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q.push</a:t>
            </a:r>
            <a:r>
              <a:rPr lang="en-US" sz="2800" dirty="0" smtClean="0"/>
              <a:t>(5);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q.push</a:t>
            </a:r>
            <a:r>
              <a:rPr lang="en-US" sz="2800" dirty="0" smtClean="0"/>
              <a:t>(3);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q.push</a:t>
            </a:r>
            <a:r>
              <a:rPr lang="en-US" sz="2800" dirty="0" smtClean="0"/>
              <a:t>(1);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cout</a:t>
            </a:r>
            <a:r>
              <a:rPr lang="en-US" sz="2800" dirty="0" smtClean="0"/>
              <a:t>&lt;&lt;"q contains " &lt;&lt; </a:t>
            </a:r>
            <a:r>
              <a:rPr lang="en-US" sz="2800" dirty="0" err="1" smtClean="0"/>
              <a:t>q.size</a:t>
            </a:r>
            <a:r>
              <a:rPr lang="en-US" sz="2800" dirty="0" smtClean="0"/>
              <a:t>() &lt;&lt; " elements.\n";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while (!</a:t>
            </a:r>
            <a:r>
              <a:rPr lang="en-US" sz="2800" dirty="0" err="1" smtClean="0"/>
              <a:t>q.empty</a:t>
            </a:r>
            <a:r>
              <a:rPr lang="en-US" sz="2800" dirty="0" smtClean="0"/>
              <a:t>()) {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cout</a:t>
            </a:r>
            <a:r>
              <a:rPr lang="en-US" sz="2800" dirty="0" smtClean="0"/>
              <a:t> &lt;&lt; </a:t>
            </a:r>
            <a:r>
              <a:rPr lang="en-US" sz="2800" dirty="0" err="1" smtClean="0"/>
              <a:t>q.front</a:t>
            </a:r>
            <a:r>
              <a:rPr lang="en-US" sz="2800" dirty="0" smtClean="0"/>
              <a:t>() &lt;&lt; </a:t>
            </a:r>
            <a:r>
              <a:rPr lang="en-US" sz="2800" dirty="0" err="1" smtClean="0"/>
              <a:t>endl</a:t>
            </a:r>
            <a:r>
              <a:rPr lang="en-US" sz="2800" dirty="0" smtClean="0"/>
              <a:t>;    //displays the first item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  q.pop();                      //removes the first item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}</a:t>
            </a:r>
            <a:r>
              <a:rPr lang="bg-BG" sz="2800" dirty="0" smtClean="0"/>
              <a:t>  </a:t>
            </a:r>
            <a:r>
              <a:rPr lang="en-US" sz="2800" dirty="0" smtClean="0"/>
              <a:t>}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en-US" sz="28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bg-BG" sz="2800" dirty="0" smtClean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356143" y="225324"/>
            <a:ext cx="3621980" cy="1609344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bg-B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12800" y="304800"/>
            <a:ext cx="11074400" cy="62484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/* simple priority queue example */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void </a:t>
            </a:r>
            <a:r>
              <a:rPr lang="en-US" sz="2800" dirty="0" err="1" smtClean="0"/>
              <a:t>functionB</a:t>
            </a:r>
            <a:r>
              <a:rPr lang="en-US" sz="2800" dirty="0" smtClean="0"/>
              <a:t>()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{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priority_queue</a:t>
            </a:r>
            <a:r>
              <a:rPr lang="en-US" sz="2800" dirty="0" smtClean="0"/>
              <a:t> &lt;</a:t>
            </a:r>
            <a:r>
              <a:rPr lang="en-US" sz="2800" dirty="0" err="1" smtClean="0"/>
              <a:t>int</a:t>
            </a:r>
            <a:r>
              <a:rPr lang="en-US" sz="2800" dirty="0" smtClean="0"/>
              <a:t>&gt; </a:t>
            </a:r>
            <a:r>
              <a:rPr lang="en-US" sz="2800" dirty="0" err="1" smtClean="0"/>
              <a:t>pq</a:t>
            </a:r>
            <a:r>
              <a:rPr lang="en-US" sz="2800" dirty="0" smtClean="0"/>
              <a:t>;      //</a:t>
            </a:r>
            <a:r>
              <a:rPr lang="en-US" sz="2800" dirty="0" err="1" smtClean="0"/>
              <a:t>pq</a:t>
            </a:r>
            <a:r>
              <a:rPr lang="en-US" sz="2800" dirty="0" smtClean="0"/>
              <a:t> </a:t>
            </a:r>
            <a:r>
              <a:rPr lang="bg-BG" sz="2800" dirty="0" smtClean="0"/>
              <a:t>-  </a:t>
            </a:r>
            <a:r>
              <a:rPr lang="en-US" sz="2800" dirty="0" smtClean="0"/>
              <a:t>priority queue of integers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pq.push</a:t>
            </a:r>
            <a:r>
              <a:rPr lang="en-US" sz="2800" dirty="0" smtClean="0"/>
              <a:t>(2);                   //</a:t>
            </a:r>
            <a:r>
              <a:rPr lang="bg-BG" sz="2800" dirty="0" smtClean="0"/>
              <a:t> </a:t>
            </a:r>
            <a:r>
              <a:rPr lang="en-US" sz="2800" dirty="0" smtClean="0"/>
              <a:t> 2, 5, 3, 1 in</a:t>
            </a:r>
            <a:r>
              <a:rPr lang="bg-BG" sz="2800" dirty="0" smtClean="0"/>
              <a:t> </a:t>
            </a:r>
            <a:r>
              <a:rPr lang="en-US" sz="2800" dirty="0" smtClean="0"/>
              <a:t>priority queue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pq.push</a:t>
            </a:r>
            <a:r>
              <a:rPr lang="en-US" sz="2800" dirty="0" smtClean="0"/>
              <a:t>(5);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pq.push</a:t>
            </a:r>
            <a:r>
              <a:rPr lang="en-US" sz="2800" dirty="0" smtClean="0"/>
              <a:t>(3);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pq.push</a:t>
            </a:r>
            <a:r>
              <a:rPr lang="en-US" sz="2800" dirty="0" smtClean="0"/>
              <a:t>(1);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cout</a:t>
            </a:r>
            <a:r>
              <a:rPr lang="en-US" sz="2800" dirty="0" smtClean="0"/>
              <a:t>&lt;&lt;"</a:t>
            </a:r>
            <a:r>
              <a:rPr lang="en-US" sz="2800" dirty="0" err="1" smtClean="0"/>
              <a:t>pq</a:t>
            </a:r>
            <a:r>
              <a:rPr lang="en-US" sz="2800" dirty="0" smtClean="0"/>
              <a:t> contains " &lt;&lt; </a:t>
            </a:r>
            <a:r>
              <a:rPr lang="en-US" sz="2800" dirty="0" err="1" smtClean="0"/>
              <a:t>pq.size</a:t>
            </a:r>
            <a:r>
              <a:rPr lang="en-US" sz="2800" dirty="0" smtClean="0"/>
              <a:t>() &lt;&lt; " elements.\n";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en-US" sz="28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while (!</a:t>
            </a:r>
            <a:r>
              <a:rPr lang="en-US" sz="2800" dirty="0" err="1" smtClean="0"/>
              <a:t>pq.empty</a:t>
            </a:r>
            <a:r>
              <a:rPr lang="en-US" sz="2800" dirty="0" smtClean="0"/>
              <a:t>()) {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cout</a:t>
            </a:r>
            <a:r>
              <a:rPr lang="en-US" sz="2800" dirty="0" smtClean="0"/>
              <a:t> &lt;&lt; </a:t>
            </a:r>
            <a:r>
              <a:rPr lang="en-US" sz="2800" dirty="0" err="1" smtClean="0"/>
              <a:t>pq.top</a:t>
            </a:r>
            <a:r>
              <a:rPr lang="en-US" sz="2800" dirty="0" smtClean="0"/>
              <a:t>() &lt;&lt; </a:t>
            </a:r>
            <a:r>
              <a:rPr lang="en-US" sz="2800" dirty="0" err="1" smtClean="0"/>
              <a:t>endl</a:t>
            </a:r>
            <a:r>
              <a:rPr lang="en-US" sz="2800" dirty="0" smtClean="0"/>
              <a:t>; 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pq.pop(); }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}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en-US" sz="28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bg-BG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609600" y="228600"/>
            <a:ext cx="11074400" cy="62484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/* example of priority queue where lower integers have higher priority */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void </a:t>
            </a:r>
            <a:r>
              <a:rPr lang="en-US" sz="3200" dirty="0" err="1" smtClean="0"/>
              <a:t>functionC</a:t>
            </a:r>
            <a:r>
              <a:rPr lang="en-US" sz="3200" dirty="0" smtClean="0"/>
              <a:t>()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{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  </a:t>
            </a:r>
            <a:r>
              <a:rPr lang="en-US" sz="3200" dirty="0" err="1" smtClean="0"/>
              <a:t>priority_queue</a:t>
            </a:r>
            <a:r>
              <a:rPr lang="en-US" sz="3200" dirty="0" smtClean="0"/>
              <a:t> &lt;</a:t>
            </a:r>
            <a:r>
              <a:rPr lang="en-US" sz="3200" dirty="0" err="1" smtClean="0"/>
              <a:t>int</a:t>
            </a:r>
            <a:r>
              <a:rPr lang="en-US" sz="3200" dirty="0" smtClean="0"/>
              <a:t>, vector&lt;</a:t>
            </a:r>
            <a:r>
              <a:rPr lang="en-US" sz="3200" dirty="0" err="1" smtClean="0"/>
              <a:t>int</a:t>
            </a:r>
            <a:r>
              <a:rPr lang="en-US" sz="3200" dirty="0" smtClean="0"/>
              <a:t>&gt;, greater&lt;</a:t>
            </a:r>
            <a:r>
              <a:rPr lang="en-US" sz="3200" dirty="0" err="1" smtClean="0"/>
              <a:t>int</a:t>
            </a:r>
            <a:r>
              <a:rPr lang="en-US" sz="3200" dirty="0" smtClean="0"/>
              <a:t>&gt; &gt; </a:t>
            </a:r>
            <a:r>
              <a:rPr lang="en-US" sz="3200" dirty="0" err="1" smtClean="0"/>
              <a:t>pq</a:t>
            </a:r>
            <a:r>
              <a:rPr lang="en-US" sz="3200" dirty="0" smtClean="0"/>
              <a:t>;  </a:t>
            </a:r>
            <a:endParaRPr lang="bg-BG" sz="32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bg-BG" sz="3200" dirty="0" smtClean="0"/>
              <a:t>  </a:t>
            </a:r>
            <a:r>
              <a:rPr lang="en-US" sz="3200" dirty="0" err="1" smtClean="0"/>
              <a:t>pq.push</a:t>
            </a:r>
            <a:r>
              <a:rPr lang="en-US" sz="3200" dirty="0" smtClean="0"/>
              <a:t>(2</a:t>
            </a:r>
            <a:r>
              <a:rPr lang="en-US" sz="3200" dirty="0" smtClean="0"/>
              <a:t>);                      //put 2, 5, 3, 1 into the queue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  </a:t>
            </a:r>
            <a:r>
              <a:rPr lang="en-US" sz="3200" dirty="0" err="1" smtClean="0"/>
              <a:t>pq.push</a:t>
            </a:r>
            <a:r>
              <a:rPr lang="en-US" sz="3200" dirty="0" smtClean="0"/>
              <a:t>(5);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  </a:t>
            </a:r>
            <a:r>
              <a:rPr lang="en-US" sz="3200" dirty="0" err="1" smtClean="0"/>
              <a:t>pq.push</a:t>
            </a:r>
            <a:r>
              <a:rPr lang="en-US" sz="3200" dirty="0" smtClean="0"/>
              <a:t>(3);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  </a:t>
            </a:r>
            <a:r>
              <a:rPr lang="en-US" sz="3200" dirty="0" err="1" smtClean="0"/>
              <a:t>pq.push</a:t>
            </a:r>
            <a:r>
              <a:rPr lang="en-US" sz="3200" dirty="0" smtClean="0"/>
              <a:t>(1);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  </a:t>
            </a:r>
            <a:r>
              <a:rPr lang="en-US" sz="3200" dirty="0" err="1" smtClean="0"/>
              <a:t>cout</a:t>
            </a:r>
            <a:r>
              <a:rPr lang="en-US" sz="3200" dirty="0" smtClean="0"/>
              <a:t>&lt;&lt;"</a:t>
            </a:r>
            <a:r>
              <a:rPr lang="en-US" sz="3200" dirty="0" err="1" smtClean="0"/>
              <a:t>pq</a:t>
            </a:r>
            <a:r>
              <a:rPr lang="en-US" sz="3200" dirty="0" smtClean="0"/>
              <a:t> contains " &lt;&lt; </a:t>
            </a:r>
            <a:r>
              <a:rPr lang="en-US" sz="3200" dirty="0" err="1" smtClean="0"/>
              <a:t>pq.size</a:t>
            </a:r>
            <a:r>
              <a:rPr lang="en-US" sz="3200" dirty="0" smtClean="0"/>
              <a:t>() &lt;&lt; " elements.\n";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  while (!</a:t>
            </a:r>
            <a:r>
              <a:rPr lang="en-US" sz="3200" dirty="0" err="1" smtClean="0"/>
              <a:t>pq.empty</a:t>
            </a:r>
            <a:r>
              <a:rPr lang="en-US" sz="3200" dirty="0" smtClean="0"/>
              <a:t>()) {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    </a:t>
            </a:r>
            <a:r>
              <a:rPr lang="en-US" sz="3200" dirty="0" err="1" smtClean="0"/>
              <a:t>cout</a:t>
            </a:r>
            <a:r>
              <a:rPr lang="en-US" sz="3200" dirty="0" smtClean="0"/>
              <a:t> &lt;&lt; </a:t>
            </a:r>
            <a:r>
              <a:rPr lang="en-US" sz="3200" dirty="0" err="1" smtClean="0"/>
              <a:t>pq.top</a:t>
            </a:r>
            <a:r>
              <a:rPr lang="en-US" sz="3200" dirty="0" smtClean="0"/>
              <a:t>() &lt;&lt; </a:t>
            </a:r>
            <a:r>
              <a:rPr lang="en-US" sz="3200" dirty="0" err="1" smtClean="0"/>
              <a:t>endl</a:t>
            </a:r>
            <a:r>
              <a:rPr lang="en-US" sz="3200" dirty="0" smtClean="0"/>
              <a:t>; </a:t>
            </a:r>
            <a:endParaRPr lang="bg-BG" sz="32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3200" dirty="0" smtClean="0"/>
              <a:t>pq.pop(); }}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bg-BG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342709" y="-1"/>
            <a:ext cx="11599081" cy="6673755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/* define a Height class */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class Height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{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public: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  Height() {};                                      //default constructor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  Height(</a:t>
            </a:r>
            <a:r>
              <a:rPr lang="en-US" sz="2800" dirty="0" err="1" smtClean="0"/>
              <a:t>int</a:t>
            </a:r>
            <a:r>
              <a:rPr lang="en-US" sz="2800" dirty="0" smtClean="0"/>
              <a:t> x, </a:t>
            </a:r>
            <a:r>
              <a:rPr lang="en-US" sz="2800" dirty="0" err="1" smtClean="0"/>
              <a:t>int</a:t>
            </a:r>
            <a:r>
              <a:rPr lang="en-US" sz="2800" dirty="0" smtClean="0"/>
              <a:t> y) { feet = x; inches = y; }    //constructor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bool</a:t>
            </a:r>
            <a:r>
              <a:rPr lang="en-US" sz="2800" dirty="0" smtClean="0"/>
              <a:t> operator&lt;(const Height&amp;) const;   //overloaded &lt; operator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dirty="0" err="1" smtClean="0"/>
              <a:t>get_feet</a:t>
            </a:r>
            <a:r>
              <a:rPr lang="en-US" sz="2800" dirty="0" smtClean="0"/>
              <a:t>() const { return feet; }             //</a:t>
            </a:r>
            <a:r>
              <a:rPr lang="en-US" sz="2800" dirty="0" err="1" smtClean="0"/>
              <a:t>accessor</a:t>
            </a:r>
            <a:r>
              <a:rPr lang="en-US" sz="2800" dirty="0" smtClean="0"/>
              <a:t> methods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dirty="0" err="1" smtClean="0"/>
              <a:t>get_inches</a:t>
            </a:r>
            <a:r>
              <a:rPr lang="en-US" sz="2800" dirty="0" smtClean="0"/>
              <a:t>() const { return inches; }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</a:t>
            </a:r>
            <a:r>
              <a:rPr lang="en-US" sz="2800" dirty="0" smtClean="0"/>
              <a:t>private: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int</a:t>
            </a:r>
            <a:r>
              <a:rPr lang="en-US" sz="2800" dirty="0" smtClean="0"/>
              <a:t> feet, inches;                                 //data fields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800" dirty="0" smtClean="0"/>
              <a:t>};</a:t>
            </a:r>
            <a:endParaRPr lang="bg-BG" sz="28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en-US" sz="28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bg-BG" sz="2800" dirty="0" smtClean="0"/>
              <a:t>/* overload the less-than operator so priority queues know how to compare two Height objects */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bg-BG" sz="2800" dirty="0" smtClean="0"/>
              <a:t>bool Height::operator&lt;(const Height&amp; right) const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bg-BG" sz="2800" dirty="0" smtClean="0"/>
              <a:t>{  return feet*12 + inches &lt; right.feet*12 + right.inches;}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41111" y="0"/>
            <a:ext cx="11074400" cy="6248400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/* example of a priority queue using the Height class */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void </a:t>
            </a:r>
            <a:r>
              <a:rPr lang="en-US" sz="2200" dirty="0" err="1" smtClean="0"/>
              <a:t>functionD</a:t>
            </a:r>
            <a:r>
              <a:rPr lang="en-US" sz="2200" dirty="0" smtClean="0"/>
              <a:t>()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{</a:t>
            </a:r>
            <a:endParaRPr lang="bg-BG" sz="22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</a:t>
            </a:r>
            <a:r>
              <a:rPr lang="en-US" sz="2200" dirty="0" err="1" smtClean="0"/>
              <a:t>priority_queue</a:t>
            </a:r>
            <a:r>
              <a:rPr lang="en-US" sz="2200" dirty="0" smtClean="0"/>
              <a:t> &lt;Height&gt; </a:t>
            </a:r>
            <a:r>
              <a:rPr lang="en-US" sz="2200" dirty="0" err="1" smtClean="0"/>
              <a:t>pq</a:t>
            </a:r>
            <a:r>
              <a:rPr lang="en-US" sz="2200" dirty="0" smtClean="0"/>
              <a:t>;      //</a:t>
            </a:r>
            <a:r>
              <a:rPr lang="en-US" sz="2200" dirty="0" err="1" smtClean="0"/>
              <a:t>pq</a:t>
            </a:r>
            <a:r>
              <a:rPr lang="en-US" sz="2200" dirty="0" smtClean="0"/>
              <a:t> </a:t>
            </a:r>
            <a:r>
              <a:rPr lang="bg-BG" sz="2200" dirty="0" smtClean="0"/>
              <a:t>- </a:t>
            </a:r>
            <a:r>
              <a:rPr lang="en-US" sz="2200" dirty="0" smtClean="0"/>
              <a:t> priority queue of Height objects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Height x;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</a:t>
            </a:r>
            <a:r>
              <a:rPr lang="en-US" sz="2200" dirty="0" smtClean="0"/>
              <a:t>x = Height(10,20);               //put 10'20", 11'0", 8'25", and 9'4" into the priority queue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</a:t>
            </a:r>
            <a:r>
              <a:rPr lang="en-US" sz="2200" dirty="0" err="1" smtClean="0"/>
              <a:t>pq.push</a:t>
            </a:r>
            <a:r>
              <a:rPr lang="en-US" sz="2200" dirty="0" smtClean="0"/>
              <a:t>(x);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x = Height(11,0);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</a:t>
            </a:r>
            <a:r>
              <a:rPr lang="en-US" sz="2200" dirty="0" err="1" smtClean="0"/>
              <a:t>pq.push</a:t>
            </a:r>
            <a:r>
              <a:rPr lang="en-US" sz="2200" dirty="0" smtClean="0"/>
              <a:t>(x);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x = Height(8,25);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</a:t>
            </a:r>
            <a:r>
              <a:rPr lang="en-US" sz="2200" dirty="0" err="1" smtClean="0"/>
              <a:t>pq.push</a:t>
            </a:r>
            <a:r>
              <a:rPr lang="en-US" sz="2200" dirty="0" smtClean="0"/>
              <a:t>(x);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x = Height(9,4);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</a:t>
            </a:r>
            <a:r>
              <a:rPr lang="en-US" sz="2200" dirty="0" err="1" smtClean="0"/>
              <a:t>pq.push</a:t>
            </a:r>
            <a:r>
              <a:rPr lang="en-US" sz="2200" dirty="0" smtClean="0"/>
              <a:t>(x);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</a:t>
            </a:r>
            <a:r>
              <a:rPr lang="en-US" sz="2200" dirty="0" err="1" smtClean="0"/>
              <a:t>cout</a:t>
            </a:r>
            <a:r>
              <a:rPr lang="en-US" sz="2200" dirty="0" smtClean="0"/>
              <a:t>&lt;&lt;"</a:t>
            </a:r>
            <a:r>
              <a:rPr lang="en-US" sz="2200" dirty="0" err="1" smtClean="0"/>
              <a:t>pq</a:t>
            </a:r>
            <a:r>
              <a:rPr lang="en-US" sz="2200" dirty="0" smtClean="0"/>
              <a:t> contains " &lt;&lt; </a:t>
            </a:r>
            <a:r>
              <a:rPr lang="en-US" sz="2200" dirty="0" err="1" smtClean="0"/>
              <a:t>pq.size</a:t>
            </a:r>
            <a:r>
              <a:rPr lang="en-US" sz="2200" dirty="0" smtClean="0"/>
              <a:t>() &lt;&lt; " elements.\n";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en-US" sz="2200" dirty="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</a:t>
            </a:r>
            <a:r>
              <a:rPr lang="bg-BG" sz="2200" dirty="0" smtClean="0"/>
              <a:t>  </a:t>
            </a:r>
            <a:r>
              <a:rPr lang="en-US" sz="2200" dirty="0" smtClean="0"/>
              <a:t> </a:t>
            </a:r>
            <a:r>
              <a:rPr lang="en-US" sz="2200" dirty="0" smtClean="0"/>
              <a:t>while (!</a:t>
            </a:r>
            <a:r>
              <a:rPr lang="en-US" sz="2200" dirty="0" err="1" smtClean="0"/>
              <a:t>pq.empty</a:t>
            </a:r>
            <a:r>
              <a:rPr lang="en-US" sz="2200" dirty="0" smtClean="0"/>
              <a:t>()) {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  </a:t>
            </a:r>
            <a:r>
              <a:rPr lang="en-US" sz="2200" dirty="0" err="1" smtClean="0"/>
              <a:t>cout</a:t>
            </a:r>
            <a:r>
              <a:rPr lang="en-US" sz="2200" dirty="0" smtClean="0"/>
              <a:t> &lt;&lt; </a:t>
            </a:r>
            <a:r>
              <a:rPr lang="en-US" sz="2200" dirty="0" err="1" smtClean="0"/>
              <a:t>pq.top</a:t>
            </a:r>
            <a:r>
              <a:rPr lang="en-US" sz="2200" dirty="0" smtClean="0"/>
              <a:t>().</a:t>
            </a:r>
            <a:r>
              <a:rPr lang="en-US" sz="2200" dirty="0" err="1" smtClean="0"/>
              <a:t>get_feet</a:t>
            </a:r>
            <a:r>
              <a:rPr lang="en-US" sz="2200" dirty="0" smtClean="0"/>
              <a:t>()                        //print out the feet and inches of the highest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       &lt;&lt; "' " &lt;&lt; </a:t>
            </a:r>
            <a:r>
              <a:rPr lang="en-US" sz="2200" dirty="0" err="1" smtClean="0"/>
              <a:t>pq.top</a:t>
            </a:r>
            <a:r>
              <a:rPr lang="en-US" sz="2200" dirty="0" smtClean="0"/>
              <a:t>().</a:t>
            </a:r>
            <a:r>
              <a:rPr lang="en-US" sz="2200" dirty="0" err="1" smtClean="0"/>
              <a:t>get_inches</a:t>
            </a:r>
            <a:r>
              <a:rPr lang="en-US" sz="2200" dirty="0" smtClean="0"/>
              <a:t>() &lt;&lt; "\"" &lt;&lt; </a:t>
            </a:r>
            <a:r>
              <a:rPr lang="en-US" sz="2200" dirty="0" err="1" smtClean="0"/>
              <a:t>endl</a:t>
            </a:r>
            <a:r>
              <a:rPr lang="en-US" sz="2200" dirty="0" smtClean="0"/>
              <a:t>;  //priority Height object in the priority queue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  pq.pop();                                               //remove the highest priority element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  }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200" dirty="0" smtClean="0"/>
              <a:t>}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bg-BG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812800" y="152400"/>
            <a:ext cx="11074400" cy="6248400"/>
          </a:xfrm>
        </p:spPr>
        <p:txBody>
          <a:bodyPr/>
          <a:lstStyle/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int main()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{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  cout &lt;&lt; "calling functionA...\n";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  functionA();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  cout &lt;&lt; "calling functionB...\n";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  functionB();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  cout &lt;&lt; "calling functionC...\n";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  functionC();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  cout &lt;&lt; "calling functionD...\n";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  functionD();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en-US" sz="2400" smtClean="0"/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  return 0;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r>
              <a:rPr lang="en-US" sz="2400" smtClean="0"/>
              <a:t>}</a:t>
            </a:r>
          </a:p>
          <a:p>
            <a:pPr>
              <a:spcBef>
                <a:spcPct val="0"/>
              </a:spcBef>
              <a:buFont typeface="CommonBullets" pitchFamily="34" charset="2"/>
              <a:buNone/>
            </a:pPr>
            <a:endParaRPr lang="bg-BG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AE8F-A224-439E-8460-93EEECB609F5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</a:t>
            </a:fld>
            <a:endParaRPr lang="bg-BG"/>
          </a:p>
        </p:txBody>
      </p:sp>
      <p:pic>
        <p:nvPicPr>
          <p:cNvPr id="247810" name="Picture 2" descr="&amp;Rcy;&amp;iecy;&amp;zcy;&amp;ucy;&amp;lcy;&amp;tcy;&amp;acy;&amp;tcy; &amp;scy; &amp;icy;&amp;zcy;&amp;ocy;&amp;bcy;&amp;rcy;&amp;acy;&amp;zhcy;&amp;iecy;&amp;ncy;&amp;icy;&amp;iecy; &amp;zcy;&amp;acy;  multiway tree stru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522" y="859808"/>
            <a:ext cx="10115640" cy="48681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914400" y="381000"/>
            <a:ext cx="4217158" cy="60960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Font typeface="CommonBullets" pitchFamily="34" charset="2"/>
              <a:buNone/>
            </a:pPr>
            <a:r>
              <a:rPr lang="bg-BG" sz="2400" dirty="0" smtClean="0"/>
              <a:t>/*****  OUTPUT *****/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calling </a:t>
            </a:r>
            <a:r>
              <a:rPr lang="en-US" sz="2400" dirty="0" err="1" smtClean="0"/>
              <a:t>functionA</a:t>
            </a:r>
            <a:r>
              <a:rPr lang="en-US" sz="2400" dirty="0" smtClean="0"/>
              <a:t>...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q contains 4 elements.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2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5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3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1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calling </a:t>
            </a:r>
            <a:r>
              <a:rPr lang="en-US" sz="2400" dirty="0" err="1" smtClean="0"/>
              <a:t>functionB</a:t>
            </a:r>
            <a:r>
              <a:rPr lang="en-US" sz="2400" dirty="0" smtClean="0"/>
              <a:t>...</a:t>
            </a:r>
          </a:p>
          <a:p>
            <a:pPr>
              <a:buFont typeface="CommonBullets" pitchFamily="34" charset="2"/>
              <a:buNone/>
            </a:pPr>
            <a:r>
              <a:rPr lang="en-US" sz="2400" dirty="0" err="1" smtClean="0"/>
              <a:t>pq</a:t>
            </a:r>
            <a:r>
              <a:rPr lang="en-US" sz="2400" dirty="0" smtClean="0"/>
              <a:t> contains 4 elements.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5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3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2</a:t>
            </a:r>
          </a:p>
          <a:p>
            <a:pPr>
              <a:buFont typeface="CommonBullets" pitchFamily="34" charset="2"/>
              <a:buNone/>
            </a:pPr>
            <a:r>
              <a:rPr lang="en-US" sz="2400" dirty="0" smtClean="0"/>
              <a:t>1</a:t>
            </a:r>
          </a:p>
          <a:p>
            <a:pPr>
              <a:buFont typeface="CommonBullets" pitchFamily="34" charset="2"/>
              <a:buNone/>
            </a:pPr>
            <a:endParaRPr lang="bg-BG" sz="2400" dirty="0" smtClean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182436" y="353704"/>
            <a:ext cx="4503761" cy="60334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calling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functionC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...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pq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contains 4 elements.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1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2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3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5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calling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functionD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...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pq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contains 4 elements.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10' 20"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11' 0"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8' 25"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9' 4"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5000"/>
              <a:buFont typeface="CommonBullets" pitchFamily="34" charset="2"/>
              <a:buNone/>
              <a:tabLst/>
              <a:defRPr/>
            </a:pPr>
            <a:endParaRPr kumimoji="0" lang="bg-BG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ln w="9525">
            <a:headEnd/>
            <a:tailEnd/>
          </a:ln>
        </p:spPr>
        <p:txBody>
          <a:bodyPr/>
          <a:lstStyle/>
          <a:p>
            <a:r>
              <a:rPr lang="bg-BG" altLang="en-US" sz="8800" dirty="0" smtClean="0">
                <a:solidFill>
                  <a:schemeClr val="tx1"/>
                </a:solidFill>
              </a:rPr>
              <a:t>Граф</a:t>
            </a:r>
            <a:endParaRPr lang="bg-BG" altLang="en-US" sz="2800" dirty="0" smtClean="0"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ln w="9525">
            <a:headEnd/>
            <a:tailEnd/>
          </a:ln>
        </p:spPr>
        <p:txBody>
          <a:bodyPr/>
          <a:lstStyle/>
          <a:p>
            <a:pPr>
              <a:buClr>
                <a:schemeClr val="bg1"/>
              </a:buClr>
              <a:buFont typeface="Times New Roman" pitchFamily="18" charset="0"/>
              <a:buNone/>
            </a:pPr>
            <a:r>
              <a:rPr lang="bg-BG" altLang="en-US" sz="3200" b="1" smtClean="0">
                <a:solidFill>
                  <a:schemeClr val="bg2"/>
                </a:solidFill>
                <a:effectLst/>
                <a:latin typeface="Times New Roman" pitchFamily="18" charset="0"/>
              </a:rPr>
              <a:t>ГРАФ</a:t>
            </a:r>
            <a:r>
              <a:rPr lang="en-US" altLang="en-US" sz="3200" b="1" smtClean="0">
                <a:solidFill>
                  <a:schemeClr val="bg2"/>
                </a:solidFill>
                <a:effectLst/>
                <a:latin typeface="Times New Roman" pitchFamily="18" charset="0"/>
              </a:rPr>
              <a:t>И</a:t>
            </a:r>
          </a:p>
        </p:txBody>
      </p:sp>
      <p:pic>
        <p:nvPicPr>
          <p:cNvPr id="70658" name="Picture 2" descr="http://vacommunity.org/egas2015/img/HomeCarto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5453" y="682388"/>
            <a:ext cx="5686530" cy="4001448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F6F9-B4AA-4056-A40E-F55AC70EDF2F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61</a:t>
            </a:fld>
            <a:endParaRPr lang="bg-BG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4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F889271-E8CD-4366-8A3B-BB9A6C7BC1D8}" type="slidenum">
              <a:rPr lang="en-US" altLang="en-US" sz="1000">
                <a:latin typeface="Arial" charset="0"/>
              </a:rPr>
              <a:pPr algn="r"/>
              <a:t>62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3114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3114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E85D3DF-F102-4A9B-8E73-0D201E609D41}" type="slidenum">
              <a:rPr lang="en-US" altLang="en-US" sz="1000">
                <a:latin typeface="Arial" charset="0"/>
              </a:rPr>
              <a:pPr algn="r"/>
              <a:t>62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31145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31146" name="Rectangle 10"/>
          <p:cNvSpPr>
            <a:spLocks noChangeArrowheads="1"/>
          </p:cNvSpPr>
          <p:nvPr/>
        </p:nvSpPr>
        <p:spPr bwMode="auto">
          <a:xfrm>
            <a:off x="101600" y="762001"/>
            <a:ext cx="12090400" cy="489364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Дефиниция</a:t>
            </a:r>
            <a:r>
              <a:rPr lang="bg-BG" sz="2400" i="1" dirty="0">
                <a:solidFill>
                  <a:schemeClr val="tx1"/>
                </a:solidFill>
              </a:rPr>
              <a:t>.</a:t>
            </a:r>
          </a:p>
          <a:p>
            <a:endParaRPr lang="bg-BG" sz="2400" i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bg-BG" sz="2400" b="1" i="1" dirty="0">
                <a:solidFill>
                  <a:schemeClr val="tx1"/>
                </a:solidFill>
              </a:rPr>
              <a:t>Логическо описание</a:t>
            </a:r>
          </a:p>
          <a:p>
            <a:pPr>
              <a:lnSpc>
                <a:spcPct val="120000"/>
              </a:lnSpc>
            </a:pPr>
            <a:r>
              <a:rPr lang="bg-BG" sz="2400" dirty="0">
                <a:solidFill>
                  <a:schemeClr val="tx1"/>
                </a:solidFill>
              </a:rPr>
              <a:t>Графът се определя като наредена двойка (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R</a:t>
            </a:r>
            <a:r>
              <a:rPr lang="bg-BG" sz="2400" dirty="0">
                <a:solidFill>
                  <a:schemeClr val="tx1"/>
                </a:solidFill>
              </a:rPr>
              <a:t>), където </a:t>
            </a:r>
            <a:r>
              <a:rPr lang="bg-BG" sz="2400" i="1" dirty="0">
                <a:solidFill>
                  <a:schemeClr val="tx1"/>
                </a:solidFill>
              </a:rPr>
              <a:t>V = </a:t>
            </a:r>
            <a:r>
              <a:rPr lang="bg-BG" sz="2400" dirty="0">
                <a:solidFill>
                  <a:schemeClr val="tx1"/>
                </a:solidFill>
              </a:rPr>
              <a:t>{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1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i="1" baseline="-25000" dirty="0">
                <a:solidFill>
                  <a:schemeClr val="tx1"/>
                </a:solidFill>
              </a:rPr>
              <a:t>2</a:t>
            </a:r>
            <a:r>
              <a:rPr lang="bg-BG" sz="2400" dirty="0">
                <a:solidFill>
                  <a:schemeClr val="tx1"/>
                </a:solidFill>
              </a:rPr>
              <a:t>,</a:t>
            </a:r>
            <a:r>
              <a:rPr lang="bg-BG" sz="2400" i="1" dirty="0">
                <a:solidFill>
                  <a:schemeClr val="tx1"/>
                </a:solidFill>
              </a:rPr>
              <a:t> …</a:t>
            </a:r>
            <a:r>
              <a:rPr lang="bg-BG" sz="2400" dirty="0">
                <a:solidFill>
                  <a:schemeClr val="tx1"/>
                </a:solidFill>
              </a:rPr>
              <a:t>,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n</a:t>
            </a:r>
            <a:r>
              <a:rPr lang="bg-BG" sz="2400" dirty="0">
                <a:solidFill>
                  <a:schemeClr val="tx1"/>
                </a:solidFill>
              </a:rPr>
              <a:t>} e крайно множество от върхове, а </a:t>
            </a:r>
            <a:r>
              <a:rPr lang="bg-BG" sz="2400" i="1" dirty="0">
                <a:solidFill>
                  <a:schemeClr val="tx1"/>
                </a:solidFill>
              </a:rPr>
              <a:t>R = </a:t>
            </a:r>
            <a:r>
              <a:rPr lang="bg-BG" sz="2400" dirty="0">
                <a:solidFill>
                  <a:schemeClr val="tx1"/>
                </a:solidFill>
              </a:rPr>
              <a:t>{</a:t>
            </a:r>
            <a:r>
              <a:rPr lang="bg-BG" sz="2400" i="1" dirty="0">
                <a:solidFill>
                  <a:schemeClr val="tx1"/>
                </a:solidFill>
              </a:rPr>
              <a:t>r</a:t>
            </a:r>
            <a:r>
              <a:rPr lang="bg-BG" sz="2400" baseline="-25000" dirty="0">
                <a:solidFill>
                  <a:schemeClr val="tx1"/>
                </a:solidFill>
              </a:rPr>
              <a:t>1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r</a:t>
            </a:r>
            <a:r>
              <a:rPr lang="bg-BG" sz="2400" baseline="-25000" dirty="0">
                <a:solidFill>
                  <a:schemeClr val="tx1"/>
                </a:solidFill>
              </a:rPr>
              <a:t>2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…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r</a:t>
            </a:r>
            <a:r>
              <a:rPr lang="bg-BG" sz="2400" baseline="-25000" dirty="0">
                <a:solidFill>
                  <a:schemeClr val="tx1"/>
                </a:solidFill>
              </a:rPr>
              <a:t>m</a:t>
            </a:r>
            <a:r>
              <a:rPr lang="bg-BG" sz="2400" dirty="0">
                <a:solidFill>
                  <a:schemeClr val="tx1"/>
                </a:solidFill>
              </a:rPr>
              <a:t>} е крайно множество от ребра. Всяко ребро се задава чрез двойка върхове. Ребра, зададени като наредени двойки </a:t>
            </a:r>
            <a:r>
              <a:rPr lang="bg-BG" sz="2400" i="1" dirty="0">
                <a:solidFill>
                  <a:schemeClr val="tx1"/>
                </a:solidFill>
              </a:rPr>
              <a:t>&lt;v</a:t>
            </a:r>
            <a:r>
              <a:rPr lang="bg-BG" sz="2400" baseline="-25000" dirty="0">
                <a:solidFill>
                  <a:schemeClr val="tx1"/>
                </a:solidFill>
              </a:rPr>
              <a:t>i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j</a:t>
            </a:r>
            <a:r>
              <a:rPr lang="bg-BG" sz="2400" i="1" dirty="0">
                <a:solidFill>
                  <a:schemeClr val="tx1"/>
                </a:solidFill>
              </a:rPr>
              <a:t>&gt; </a:t>
            </a:r>
            <a:r>
              <a:rPr lang="bg-BG" sz="2400" dirty="0">
                <a:solidFill>
                  <a:schemeClr val="tx1"/>
                </a:solidFill>
              </a:rPr>
              <a:t>от върхове (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i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j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i="1" dirty="0">
                <a:solidFill>
                  <a:schemeClr val="tx1"/>
                </a:solidFill>
                <a:sym typeface="Symbol" pitchFamily="18" charset="2"/>
              </a:rPr>
              <a:t> </a:t>
            </a:r>
            <a:r>
              <a:rPr lang="bg-BG" sz="2400" i="1" dirty="0">
                <a:solidFill>
                  <a:schemeClr val="tx1"/>
                </a:solidFill>
              </a:rPr>
              <a:t>V </a:t>
            </a:r>
            <a:r>
              <a:rPr lang="bg-BG" sz="2400" dirty="0">
                <a:solidFill>
                  <a:schemeClr val="tx1"/>
                </a:solidFill>
              </a:rPr>
              <a:t>и</a:t>
            </a:r>
            <a:r>
              <a:rPr lang="bg-BG" sz="2400" i="1" dirty="0">
                <a:solidFill>
                  <a:schemeClr val="tx1"/>
                </a:solidFill>
              </a:rPr>
              <a:t> 1 ≤ i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j ≤ n</a:t>
            </a:r>
            <a:r>
              <a:rPr lang="bg-BG" sz="2400" dirty="0">
                <a:solidFill>
                  <a:schemeClr val="tx1"/>
                </a:solidFill>
              </a:rPr>
              <a:t>) се наричат </a:t>
            </a:r>
            <a:r>
              <a:rPr lang="bg-BG" sz="2400" b="1" i="1" dirty="0">
                <a:solidFill>
                  <a:schemeClr val="tx1"/>
                </a:solidFill>
              </a:rPr>
              <a:t>ориентирани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или </a:t>
            </a:r>
            <a:r>
              <a:rPr lang="bg-BG" sz="2400" b="1" i="1" dirty="0">
                <a:solidFill>
                  <a:schemeClr val="tx1"/>
                </a:solidFill>
              </a:rPr>
              <a:t>дъги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bg-BG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bg-BG" sz="2400" dirty="0">
                <a:solidFill>
                  <a:schemeClr val="tx1"/>
                </a:solidFill>
              </a:rPr>
              <a:t>Ако ребрата на граф са ориентирани, графът се нарича </a:t>
            </a:r>
            <a:r>
              <a:rPr lang="bg-BG" sz="2800" b="1" i="1" dirty="0">
                <a:solidFill>
                  <a:schemeClr val="tx1"/>
                </a:solidFill>
              </a:rPr>
              <a:t>ориентиран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bg-BG" sz="2400" dirty="0">
                <a:solidFill>
                  <a:schemeClr val="tx1"/>
                </a:solidFill>
              </a:rPr>
              <a:t>Ако ребрата на графа са зададени чрез </a:t>
            </a:r>
            <a:r>
              <a:rPr lang="bg-BG" sz="2400" b="1" dirty="0">
                <a:solidFill>
                  <a:schemeClr val="tx1"/>
                </a:solidFill>
              </a:rPr>
              <a:t>не</a:t>
            </a:r>
            <a:r>
              <a:rPr lang="bg-BG" sz="2400" dirty="0">
                <a:solidFill>
                  <a:schemeClr val="tx1"/>
                </a:solidFill>
              </a:rPr>
              <a:t>наредени двойки (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i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j</a:t>
            </a:r>
            <a:r>
              <a:rPr lang="bg-BG" sz="2400" dirty="0">
                <a:solidFill>
                  <a:schemeClr val="tx1"/>
                </a:solidFill>
              </a:rPr>
              <a:t>) от върхове (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i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j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i="1" dirty="0">
                <a:solidFill>
                  <a:schemeClr val="tx1"/>
                </a:solidFill>
                <a:sym typeface="Symbol" pitchFamily="18" charset="2"/>
              </a:rPr>
              <a:t></a:t>
            </a:r>
            <a:r>
              <a:rPr lang="bg-BG" sz="2400" dirty="0">
                <a:solidFill>
                  <a:schemeClr val="tx1"/>
                </a:solidFill>
              </a:rPr>
              <a:t> </a:t>
            </a:r>
            <a:r>
              <a:rPr lang="bg-BG" sz="2400" i="1" dirty="0">
                <a:solidFill>
                  <a:schemeClr val="tx1"/>
                </a:solidFill>
              </a:rPr>
              <a:t>V </a:t>
            </a:r>
            <a:r>
              <a:rPr lang="bg-BG" sz="2400" dirty="0">
                <a:solidFill>
                  <a:schemeClr val="tx1"/>
                </a:solidFill>
              </a:rPr>
              <a:t>и</a:t>
            </a:r>
            <a:r>
              <a:rPr lang="bg-BG" sz="2400" i="1" dirty="0">
                <a:solidFill>
                  <a:schemeClr val="tx1"/>
                </a:solidFill>
              </a:rPr>
              <a:t> 1 ≤ i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j ≤ n</a:t>
            </a:r>
            <a:r>
              <a:rPr lang="bg-BG" sz="2400" dirty="0">
                <a:solidFill>
                  <a:schemeClr val="tx1"/>
                </a:solidFill>
              </a:rPr>
              <a:t>), графът се нарича </a:t>
            </a:r>
            <a:r>
              <a:rPr lang="bg-BG" sz="2400" b="1" i="1" dirty="0">
                <a:solidFill>
                  <a:schemeClr val="tx1"/>
                </a:solidFill>
              </a:rPr>
              <a:t>неориентиран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31147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 dirty="0">
                <a:solidFill>
                  <a:schemeClr val="tx2"/>
                </a:solidFill>
              </a:rPr>
              <a:t>Граф - дефиниция</a:t>
            </a:r>
            <a:endParaRPr lang="en-US" altLang="en-US" sz="2800" b="1" i="1" dirty="0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39DC7-4A8A-4BFA-9926-1FF1B3319B5B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62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EE4318E-971E-4B10-8F8E-5D0B9DCB2C64}" type="slidenum">
              <a:rPr lang="en-US" altLang="en-US" sz="1000">
                <a:latin typeface="Arial" charset="0"/>
              </a:rPr>
              <a:pPr algn="r"/>
              <a:t>63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8643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8644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391FA42-F8DA-4F9E-86C1-E96A353B62B3}" type="slidenum">
              <a:rPr lang="en-US" altLang="en-US" sz="1000">
                <a:latin typeface="Arial" charset="0"/>
              </a:rPr>
              <a:pPr algn="r"/>
              <a:t>63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86441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86442" name="Rectangle 10"/>
          <p:cNvSpPr>
            <a:spLocks noChangeArrowheads="1"/>
          </p:cNvSpPr>
          <p:nvPr/>
        </p:nvSpPr>
        <p:spPr bwMode="auto">
          <a:xfrm>
            <a:off x="101600" y="762000"/>
            <a:ext cx="12090400" cy="52629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Основни операции</a:t>
            </a:r>
            <a:r>
              <a:rPr lang="bg-BG" sz="2400" dirty="0">
                <a:solidFill>
                  <a:schemeClr val="tx1"/>
                </a:solidFill>
              </a:rPr>
              <a:t>: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създаване на празен граф;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достъп до връх;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включване/изключване на връх;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включване/изключване на ребро;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проверка дали граф е празен;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проверка дали елемент е връх на граф;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проверка дали съществува ребро между два върха на граф;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намиране на наследниците на даден връх.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b="1" i="1" dirty="0">
                <a:solidFill>
                  <a:schemeClr val="tx1"/>
                </a:solidFill>
              </a:rPr>
              <a:t>Допълнителни операции</a:t>
            </a:r>
            <a:r>
              <a:rPr lang="bg-BG" sz="2400" dirty="0">
                <a:solidFill>
                  <a:schemeClr val="tx1"/>
                </a:solidFill>
              </a:rPr>
              <a:t>: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обхождане;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търсене на различни видове пътища, на цикли, на оптимални пътища и др.</a:t>
            </a:r>
          </a:p>
          <a:p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786443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3600" b="1" i="1" dirty="0">
                <a:solidFill>
                  <a:schemeClr val="tx2"/>
                </a:solidFill>
              </a:rPr>
              <a:t>Граф</a:t>
            </a:r>
            <a:endParaRPr lang="en-US" altLang="en-US" sz="2800" b="1" i="1" dirty="0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A3CA-65B9-4BAD-8080-5BD810A99C1F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63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6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FA70D4E-AB6C-4A75-A0D3-F786F0C7B10E}" type="slidenum">
              <a:rPr lang="en-US" altLang="en-US" sz="1000">
                <a:latin typeface="Arial" charset="0"/>
              </a:rPr>
              <a:pPr algn="r"/>
              <a:t>64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8746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8746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8A5FAE8-EFAB-4BAF-8D55-5B7A86F71F66}" type="slidenum">
              <a:rPr lang="en-US" altLang="en-US" sz="1000">
                <a:latin typeface="Arial" charset="0"/>
              </a:rPr>
              <a:pPr algn="r"/>
              <a:t>64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87465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87466" name="Rectangle 10"/>
          <p:cNvSpPr>
            <a:spLocks noChangeArrowheads="1"/>
          </p:cNvSpPr>
          <p:nvPr/>
        </p:nvSpPr>
        <p:spPr bwMode="auto">
          <a:xfrm>
            <a:off x="101600" y="762000"/>
            <a:ext cx="12090400" cy="394877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800" b="1" i="1" dirty="0">
                <a:solidFill>
                  <a:schemeClr val="tx1"/>
                </a:solidFill>
              </a:rPr>
              <a:t>Някои дефиниции</a:t>
            </a:r>
          </a:p>
          <a:p>
            <a:endParaRPr lang="bg-BG" sz="2800" b="1" i="1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spcBef>
                <a:spcPct val="20000"/>
              </a:spcBef>
            </a:pPr>
            <a:r>
              <a:rPr lang="bg-BG" sz="2800" dirty="0">
                <a:solidFill>
                  <a:schemeClr val="tx1"/>
                </a:solidFill>
              </a:rPr>
              <a:t>Ребрата (дъгите) на граф могат да се свързват с </a:t>
            </a:r>
            <a:r>
              <a:rPr lang="bg-BG" sz="2800" b="1" i="1" dirty="0">
                <a:solidFill>
                  <a:schemeClr val="tx1"/>
                </a:solidFill>
              </a:rPr>
              <a:t>етикети</a:t>
            </a:r>
            <a:r>
              <a:rPr lang="bg-BG" sz="2800" dirty="0">
                <a:solidFill>
                  <a:schemeClr val="tx1"/>
                </a:solidFill>
              </a:rPr>
              <a:t> от произволен вид (имена, числа), в зависимост от конкретната задача. Етикетите се наричат още </a:t>
            </a:r>
            <a:r>
              <a:rPr lang="bg-BG" sz="2800" b="1" i="1" dirty="0">
                <a:solidFill>
                  <a:schemeClr val="tx1"/>
                </a:solidFill>
              </a:rPr>
              <a:t>тегла</a:t>
            </a:r>
            <a:r>
              <a:rPr lang="bg-BG" sz="2800" dirty="0">
                <a:solidFill>
                  <a:schemeClr val="tx1"/>
                </a:solidFill>
              </a:rPr>
              <a:t>, а граф, за ребрата на който са дефинирани тегла, се нарича </a:t>
            </a:r>
            <a:r>
              <a:rPr lang="bg-BG" sz="2800" b="1" i="1" dirty="0">
                <a:solidFill>
                  <a:schemeClr val="tx1"/>
                </a:solidFill>
              </a:rPr>
              <a:t>претеглен</a:t>
            </a:r>
            <a:r>
              <a:rPr lang="bg-BG" sz="2800" dirty="0">
                <a:solidFill>
                  <a:schemeClr val="tx1"/>
                </a:solidFill>
              </a:rPr>
              <a:t>. Теглата ще задаваме чрез функция </a:t>
            </a:r>
            <a:r>
              <a:rPr lang="bg-BG" sz="2800" i="1" dirty="0">
                <a:solidFill>
                  <a:schemeClr val="tx1"/>
                </a:solidFill>
              </a:rPr>
              <a:t>w</a:t>
            </a:r>
            <a:r>
              <a:rPr lang="bg-BG" sz="2800" dirty="0">
                <a:solidFill>
                  <a:schemeClr val="tx1"/>
                </a:solidFill>
              </a:rPr>
              <a:t>: </a:t>
            </a:r>
            <a:r>
              <a:rPr lang="bg-BG" sz="2800" i="1" dirty="0">
                <a:solidFill>
                  <a:schemeClr val="tx1"/>
                </a:solidFill>
              </a:rPr>
              <a:t>R </a:t>
            </a:r>
            <a:r>
              <a:rPr lang="bg-BG" sz="2800" dirty="0">
                <a:solidFill>
                  <a:schemeClr val="tx1"/>
                </a:solidFill>
              </a:rPr>
              <a:t>→ </a:t>
            </a:r>
            <a:r>
              <a:rPr lang="bg-BG" sz="2800" i="1" dirty="0">
                <a:solidFill>
                  <a:schemeClr val="tx1"/>
                </a:solidFill>
              </a:rPr>
              <a:t>W</a:t>
            </a:r>
            <a:r>
              <a:rPr lang="bg-BG" sz="2800" dirty="0">
                <a:solidFill>
                  <a:schemeClr val="tx1"/>
                </a:solidFill>
              </a:rPr>
              <a:t>, където </a:t>
            </a:r>
            <a:r>
              <a:rPr lang="bg-BG" sz="2800" i="1" dirty="0">
                <a:solidFill>
                  <a:schemeClr val="tx1"/>
                </a:solidFill>
              </a:rPr>
              <a:t>R </a:t>
            </a:r>
            <a:r>
              <a:rPr lang="bg-BG" sz="2800" dirty="0">
                <a:solidFill>
                  <a:schemeClr val="tx1"/>
                </a:solidFill>
              </a:rPr>
              <a:t>е множеството от ребрата, а </a:t>
            </a:r>
            <a:r>
              <a:rPr lang="bg-BG" sz="2800" i="1" dirty="0">
                <a:solidFill>
                  <a:schemeClr val="tx1"/>
                </a:solidFill>
              </a:rPr>
              <a:t>W </a:t>
            </a:r>
            <a:r>
              <a:rPr lang="bg-BG" sz="2800" dirty="0">
                <a:solidFill>
                  <a:schemeClr val="tx1"/>
                </a:solidFill>
              </a:rPr>
              <a:t>е множеството от теглата.</a:t>
            </a:r>
          </a:p>
          <a:p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787467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A04F-1B32-469E-8E18-7C3386F600A4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64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udy\Desktop\chapter9_files\09_1_1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9028" y="2210937"/>
            <a:ext cx="8052490" cy="371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564108" y="285466"/>
            <a:ext cx="1056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 dirty="0"/>
              <a:t>The Project Evaluation and Review Technique (PERT), is a model designed to analyze and represent the tasks involved in completing a project.</a:t>
            </a:r>
          </a:p>
          <a:p>
            <a:r>
              <a:rPr lang="en-US" altLang="en-US" sz="2400" dirty="0"/>
              <a:t>PERT network chart for a seven-month project with five milestones (10 through 50) and six activities (A through F).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9035-5D03-41BB-895A-01303D061370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65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843128" y="374178"/>
            <a:ext cx="1005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 dirty="0"/>
              <a:t>Class dependency diagram of the Java program</a:t>
            </a:r>
            <a:endParaRPr lang="bg-BG" altLang="en-US" sz="2400" dirty="0"/>
          </a:p>
        </p:txBody>
      </p:sp>
      <p:pic>
        <p:nvPicPr>
          <p:cNvPr id="5123" name="Picture 1" descr="Graph Viewer [class-diagram.graphml] - Mozilla Firefox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3567" y="1300163"/>
            <a:ext cx="769196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BFD4-310A-4C56-9879-98346660E43F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66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omania001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637118" y="609601"/>
            <a:ext cx="11042649" cy="540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D7C1-5790-4C64-8666-8B3924C9965D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67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 descr="Graph Viewer [computer-network.graphml] - Mozilla Firefox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6233" y="763138"/>
            <a:ext cx="8096251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60B6-EAC7-4B0E-85CA-AFE8505C51C6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68</a:t>
            </a:fld>
            <a:endParaRPr lang="bg-BG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5" descr="http://file.stuff.co.nz/wp-content/uploads/2008/09/japan-tokyo-metro-m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621" y="450376"/>
            <a:ext cx="10952674" cy="581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23D5-D82F-40B5-A1F2-B3FFEE9A2F8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69</a:t>
            </a:fld>
            <a:endParaRPr lang="bg-BG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9D80F-ABD1-4604-AC0B-7CAB56A983B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</a:t>
            </a:fld>
            <a:endParaRPr lang="bg-BG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789" y="600501"/>
            <a:ext cx="11482834" cy="545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1E1B-88D5-421C-949F-6DFB3BA8607F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70</a:t>
            </a:fld>
            <a:endParaRPr lang="bg-BG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pic>
        <p:nvPicPr>
          <p:cNvPr id="382978" name="Picture 2"/>
          <p:cNvPicPr>
            <a:picLocks noChangeAspect="1" noChangeArrowheads="1"/>
          </p:cNvPicPr>
          <p:nvPr/>
        </p:nvPicPr>
        <p:blipFill>
          <a:blip r:embed="rId2" cstate="print"/>
          <a:srcRect l="25069" t="25373" r="17449" b="11754"/>
          <a:stretch>
            <a:fillRect/>
          </a:stretch>
        </p:blipFill>
        <p:spPr bwMode="auto">
          <a:xfrm>
            <a:off x="668741" y="0"/>
            <a:ext cx="10003808" cy="615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 descr="Graph Viewer [people.graphml] - Mozilla Firefox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6400" y="1249364"/>
            <a:ext cx="7010400" cy="515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C8048-C688-4D03-84C0-70EEBC780279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71</a:t>
            </a:fld>
            <a:endParaRPr lang="bg-BG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2" descr="161640_large_123273481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801" y="2362200"/>
            <a:ext cx="539961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3" descr="inje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5498" y="259309"/>
            <a:ext cx="6566502" cy="333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7B13D-50A7-494A-A1EF-6C59134196E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72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2AE0-85FF-49B2-BFFE-8B7220946F4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73</a:t>
            </a:fld>
            <a:endParaRPr lang="bg-BG"/>
          </a:p>
        </p:txBody>
      </p:sp>
      <p:pic>
        <p:nvPicPr>
          <p:cNvPr id="384002" name="Picture 2" descr="https://s-media-cache-ak0.pinimg.com/originals/be/95/9d/be959d14ba58c6b714da7db26310a9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6782" y="0"/>
            <a:ext cx="4502672" cy="67646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81000"/>
            <a:ext cx="37592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9219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3426884" y="5327650"/>
          <a:ext cx="2842683" cy="852488"/>
        </p:xfrm>
        <a:graphic>
          <a:graphicData uri="http://schemas.openxmlformats.org/presentationml/2006/ole">
            <p:oleObj spid="_x0000_s275458" name="Equation" r:id="rId3" imgW="1079032" imgH="431613" progId="Equation.3">
              <p:embed/>
            </p:oleObj>
          </a:graphicData>
        </a:graphic>
      </p:graphicFrame>
      <p:sp>
        <p:nvSpPr>
          <p:cNvPr id="7" name="Oval 6"/>
          <p:cNvSpPr/>
          <p:nvPr/>
        </p:nvSpPr>
        <p:spPr bwMode="auto">
          <a:xfrm>
            <a:off x="9855200" y="11430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144000" y="3505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9226" name="Straight Connector 33"/>
          <p:cNvCxnSpPr>
            <a:cxnSpLocks noChangeShapeType="1"/>
          </p:cNvCxnSpPr>
          <p:nvPr/>
        </p:nvCxnSpPr>
        <p:spPr bwMode="auto">
          <a:xfrm rot="5400000" flipH="1" flipV="1">
            <a:off x="9331855" y="2584980"/>
            <a:ext cx="1711325" cy="351367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27" name="Straight Connector 35"/>
          <p:cNvCxnSpPr>
            <a:cxnSpLocks noChangeShapeType="1"/>
          </p:cNvCxnSpPr>
          <p:nvPr/>
        </p:nvCxnSpPr>
        <p:spPr bwMode="auto">
          <a:xfrm flipV="1">
            <a:off x="7518400" y="1524000"/>
            <a:ext cx="2336800" cy="3810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" name="Oval 5"/>
          <p:cNvSpPr/>
          <p:nvPr/>
        </p:nvSpPr>
        <p:spPr bwMode="auto">
          <a:xfrm>
            <a:off x="6604000" y="1600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62C0-0FA9-461A-87A9-5F5DBA373025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74</a:t>
            </a:fld>
            <a:endParaRPr lang="bg-BG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1" y="3352801"/>
            <a:ext cx="3670300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>
          <a:xfrm>
            <a:off x="1219200" y="1676400"/>
            <a:ext cx="10261600" cy="1600200"/>
          </a:xfrm>
        </p:spPr>
        <p:txBody>
          <a:bodyPr/>
          <a:lstStyle/>
          <a:p>
            <a:r>
              <a:rPr lang="en-US" altLang="en-US" sz="2400" smtClean="0"/>
              <a:t>Undirected</a:t>
            </a:r>
          </a:p>
          <a:p>
            <a:r>
              <a:rPr lang="en-US" altLang="en-US" sz="2400" smtClean="0"/>
              <a:t>V={1,2,3,4,5}</a:t>
            </a:r>
          </a:p>
          <a:p>
            <a:r>
              <a:rPr lang="en-US" altLang="en-US" sz="2400" smtClean="0"/>
              <a:t>E={{1,2},{2,3},{1,5},{2,5},{2,4},{3,4},{4,5}}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5920-6942-4AE4-A49F-6671BED6AF87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75</a:t>
            </a:fld>
            <a:endParaRPr lang="bg-BG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053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053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2DE68BA-0754-488C-8F45-2AE850E116FD}" type="slidenum">
              <a:rPr lang="en-US" altLang="en-US" sz="1000">
                <a:latin typeface="Arial" charset="0"/>
              </a:rPr>
              <a:pPr algn="r"/>
              <a:t>76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053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9053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053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053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518A783-7AA6-49B3-B1C9-87748E892529}" type="slidenum">
              <a:rPr lang="en-US" altLang="en-US" sz="1000">
                <a:latin typeface="Arial" charset="0"/>
              </a:rPr>
              <a:pPr algn="r"/>
              <a:t>76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0537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90538" name="Rectangle 10"/>
          <p:cNvSpPr>
            <a:spLocks noChangeArrowheads="1"/>
          </p:cNvSpPr>
          <p:nvPr/>
        </p:nvSpPr>
        <p:spPr bwMode="auto">
          <a:xfrm>
            <a:off x="406400" y="762001"/>
            <a:ext cx="11379200" cy="52629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dirty="0">
                <a:solidFill>
                  <a:schemeClr val="tx1"/>
                </a:solidFill>
              </a:rPr>
              <a:t>Възможно е ребро да излиза и влиза в един и същ връх. Такова ребро се нарича </a:t>
            </a:r>
            <a:r>
              <a:rPr lang="bg-BG" sz="2400" b="1" i="1" dirty="0">
                <a:solidFill>
                  <a:schemeClr val="tx1"/>
                </a:solidFill>
              </a:rPr>
              <a:t>примка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Ако в множеството на ребрата на граф се допуска повторение, графът се нарича </a:t>
            </a:r>
            <a:r>
              <a:rPr lang="bg-BG" sz="2400" b="1" i="1" dirty="0">
                <a:solidFill>
                  <a:schemeClr val="tx1"/>
                </a:solidFill>
              </a:rPr>
              <a:t>мултиграф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  <a:endParaRPr lang="bg-BG" sz="2400" b="1" i="1" dirty="0">
              <a:solidFill>
                <a:schemeClr val="tx1"/>
              </a:solidFill>
            </a:endParaRPr>
          </a:p>
          <a:p>
            <a:r>
              <a:rPr lang="bg-BG" sz="2400" b="1" i="1" dirty="0">
                <a:solidFill>
                  <a:schemeClr val="tx1"/>
                </a:solidFill>
              </a:rPr>
              <a:t>Примери:</a:t>
            </a: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endParaRPr lang="bg-BG" sz="2400" b="1" i="1" dirty="0">
              <a:solidFill>
                <a:schemeClr val="tx1"/>
              </a:solidFill>
            </a:endParaRPr>
          </a:p>
        </p:txBody>
      </p:sp>
      <p:sp>
        <p:nvSpPr>
          <p:cNvPr id="790539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dirty="0">
                <a:solidFill>
                  <a:schemeClr val="tx2"/>
                </a:solidFill>
              </a:rPr>
              <a:t>Граф - дефиниции</a:t>
            </a:r>
            <a:endParaRPr lang="en-US" altLang="en-US" sz="2800" b="1" dirty="0">
              <a:solidFill>
                <a:schemeClr val="tx2"/>
              </a:solidFill>
            </a:endParaRPr>
          </a:p>
        </p:txBody>
      </p:sp>
      <p:pic>
        <p:nvPicPr>
          <p:cNvPr id="790541" name="Picture 13" descr="2012-11-30_1019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181350"/>
            <a:ext cx="11582400" cy="3600450"/>
          </a:xfrm>
          <a:prstGeom prst="rect">
            <a:avLst/>
          </a:prstGeom>
          <a:noFill/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43A7-500B-43AD-BD3E-B5F3CC2A1CD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76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1631" y="832513"/>
            <a:ext cx="7795566" cy="433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2400" y="3505200"/>
            <a:ext cx="6045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7389-0B76-4908-B439-D1F0852BA7BC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77</a:t>
            </a:fld>
            <a:endParaRPr lang="bg-BG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43000"/>
            <a:ext cx="833120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5B18-F94C-477C-BCD5-B7B0885875B3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78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DCFD2E9-639D-4ADA-AF55-F178708CA562}" type="slidenum">
              <a:rPr lang="en-US" altLang="en-US" sz="1000">
                <a:latin typeface="Arial" charset="0"/>
              </a:rPr>
              <a:pPr algn="r"/>
              <a:t>79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895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8951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53B92CC-314C-452C-8E51-27DE645AC444}" type="slidenum">
              <a:rPr lang="en-US" altLang="en-US" sz="1000">
                <a:latin typeface="Arial" charset="0"/>
              </a:rPr>
              <a:pPr algn="r"/>
              <a:t>79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89513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89514" name="Rectangle 10"/>
          <p:cNvSpPr>
            <a:spLocks noChangeArrowheads="1"/>
          </p:cNvSpPr>
          <p:nvPr/>
        </p:nvSpPr>
        <p:spPr bwMode="auto">
          <a:xfrm>
            <a:off x="406400" y="695326"/>
            <a:ext cx="110744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b="1" i="1">
                <a:solidFill>
                  <a:schemeClr val="tx1"/>
                </a:solidFill>
              </a:rPr>
              <a:t>Примери:</a:t>
            </a:r>
          </a:p>
          <a:p>
            <a:endParaRPr lang="bg-BG" b="1" i="1">
              <a:solidFill>
                <a:schemeClr val="tx1"/>
              </a:solidFill>
            </a:endParaRPr>
          </a:p>
          <a:p>
            <a:endParaRPr lang="bg-BG" b="1" i="1">
              <a:solidFill>
                <a:schemeClr val="tx1"/>
              </a:solidFill>
            </a:endParaRPr>
          </a:p>
          <a:p>
            <a:endParaRPr lang="bg-BG" b="1" i="1">
              <a:solidFill>
                <a:schemeClr val="tx1"/>
              </a:solidFill>
            </a:endParaRPr>
          </a:p>
          <a:p>
            <a:endParaRPr lang="bg-BG" b="1" i="1">
              <a:solidFill>
                <a:schemeClr val="tx1"/>
              </a:solidFill>
            </a:endParaRPr>
          </a:p>
          <a:p>
            <a:endParaRPr lang="bg-BG" b="1" i="1">
              <a:solidFill>
                <a:schemeClr val="tx1"/>
              </a:solidFill>
            </a:endParaRPr>
          </a:p>
          <a:p>
            <a:endParaRPr lang="bg-BG" b="1" i="1">
              <a:solidFill>
                <a:schemeClr val="tx1"/>
              </a:solidFill>
            </a:endParaRPr>
          </a:p>
          <a:p>
            <a:endParaRPr lang="bg-BG" b="1" i="1">
              <a:solidFill>
                <a:schemeClr val="tx1"/>
              </a:solidFill>
            </a:endParaRPr>
          </a:p>
          <a:p>
            <a:endParaRPr lang="bg-BG" b="1" i="1">
              <a:solidFill>
                <a:schemeClr val="tx1"/>
              </a:solidFill>
            </a:endParaRPr>
          </a:p>
          <a:p>
            <a:endParaRPr lang="bg-BG" b="1" i="1">
              <a:solidFill>
                <a:schemeClr val="tx1"/>
              </a:solidFill>
            </a:endParaRPr>
          </a:p>
          <a:p>
            <a:r>
              <a:rPr lang="bg-BG">
                <a:solidFill>
                  <a:schemeClr val="tx1"/>
                </a:solidFill>
              </a:rPr>
              <a:t>а) </a:t>
            </a:r>
            <a:r>
              <a:rPr lang="bg-BG" i="1">
                <a:solidFill>
                  <a:schemeClr val="tx1"/>
                </a:solidFill>
              </a:rPr>
              <a:t>G1 </a:t>
            </a:r>
            <a:r>
              <a:rPr lang="bg-BG">
                <a:solidFill>
                  <a:schemeClr val="tx1"/>
                </a:solidFill>
              </a:rPr>
              <a:t>= (</a:t>
            </a:r>
            <a:r>
              <a:rPr lang="bg-BG" i="1">
                <a:solidFill>
                  <a:schemeClr val="tx1"/>
                </a:solidFill>
              </a:rPr>
              <a:t>V1</a:t>
            </a:r>
            <a:r>
              <a:rPr lang="bg-BG">
                <a:solidFill>
                  <a:schemeClr val="tx1"/>
                </a:solidFill>
              </a:rPr>
              <a:t>, </a:t>
            </a:r>
            <a:r>
              <a:rPr lang="bg-BG" i="1">
                <a:solidFill>
                  <a:schemeClr val="tx1"/>
                </a:solidFill>
              </a:rPr>
              <a:t>R1</a:t>
            </a:r>
            <a:r>
              <a:rPr lang="bg-BG">
                <a:solidFill>
                  <a:schemeClr val="tx1"/>
                </a:solidFill>
              </a:rPr>
              <a:t>), където </a:t>
            </a:r>
          </a:p>
          <a:p>
            <a:r>
              <a:rPr lang="bg-BG" i="1">
                <a:solidFill>
                  <a:schemeClr val="tx1"/>
                </a:solidFill>
              </a:rPr>
              <a:t>V1 </a:t>
            </a:r>
            <a:r>
              <a:rPr lang="bg-BG">
                <a:solidFill>
                  <a:schemeClr val="tx1"/>
                </a:solidFill>
              </a:rPr>
              <a:t>= {1, 2, 3, 4}, a </a:t>
            </a:r>
            <a:r>
              <a:rPr lang="bg-BG" i="1">
                <a:solidFill>
                  <a:schemeClr val="tx1"/>
                </a:solidFill>
              </a:rPr>
              <a:t>R1 </a:t>
            </a:r>
            <a:r>
              <a:rPr lang="bg-BG">
                <a:solidFill>
                  <a:schemeClr val="tx1"/>
                </a:solidFill>
              </a:rPr>
              <a:t>= {&lt;1, 4&gt;, &lt;4, 2&gt;, &lt;2, 1&gt;, &lt;3, 1&gt;, &lt;3, 4&gt;}.</a:t>
            </a:r>
          </a:p>
          <a:p>
            <a:r>
              <a:rPr lang="bg-BG">
                <a:solidFill>
                  <a:schemeClr val="tx1"/>
                </a:solidFill>
              </a:rPr>
              <a:t>б) </a:t>
            </a:r>
            <a:r>
              <a:rPr lang="bg-BG" i="1">
                <a:solidFill>
                  <a:schemeClr val="tx1"/>
                </a:solidFill>
              </a:rPr>
              <a:t>G2 </a:t>
            </a:r>
            <a:r>
              <a:rPr lang="bg-BG">
                <a:solidFill>
                  <a:schemeClr val="tx1"/>
                </a:solidFill>
              </a:rPr>
              <a:t>= (</a:t>
            </a:r>
            <a:r>
              <a:rPr lang="bg-BG" i="1">
                <a:solidFill>
                  <a:schemeClr val="tx1"/>
                </a:solidFill>
              </a:rPr>
              <a:t>V2</a:t>
            </a:r>
            <a:r>
              <a:rPr lang="bg-BG">
                <a:solidFill>
                  <a:schemeClr val="tx1"/>
                </a:solidFill>
              </a:rPr>
              <a:t>, </a:t>
            </a:r>
            <a:r>
              <a:rPr lang="bg-BG" i="1">
                <a:solidFill>
                  <a:schemeClr val="tx1"/>
                </a:solidFill>
              </a:rPr>
              <a:t>R2</a:t>
            </a:r>
            <a:r>
              <a:rPr lang="bg-BG">
                <a:solidFill>
                  <a:schemeClr val="tx1"/>
                </a:solidFill>
              </a:rPr>
              <a:t>), където</a:t>
            </a:r>
          </a:p>
          <a:p>
            <a:r>
              <a:rPr lang="bg-BG" i="1">
                <a:solidFill>
                  <a:schemeClr val="tx1"/>
                </a:solidFill>
              </a:rPr>
              <a:t>V2 </a:t>
            </a:r>
            <a:r>
              <a:rPr lang="bg-BG">
                <a:solidFill>
                  <a:schemeClr val="tx1"/>
                </a:solidFill>
              </a:rPr>
              <a:t>= {1, 2, 3, 4, 5, 6}, </a:t>
            </a:r>
            <a:r>
              <a:rPr lang="bg-BG" i="1">
                <a:solidFill>
                  <a:schemeClr val="tx1"/>
                </a:solidFill>
              </a:rPr>
              <a:t>R2 </a:t>
            </a:r>
            <a:r>
              <a:rPr lang="bg-BG">
                <a:solidFill>
                  <a:schemeClr val="tx1"/>
                </a:solidFill>
              </a:rPr>
              <a:t>= {(3, 5), (1, 5), (1, 4), (6, 1), (2, 6)},</a:t>
            </a:r>
          </a:p>
          <a:p>
            <a:r>
              <a:rPr lang="bg-BG">
                <a:solidFill>
                  <a:schemeClr val="tx1"/>
                </a:solidFill>
              </a:rPr>
              <a:t>а </a:t>
            </a:r>
            <a:r>
              <a:rPr lang="en-US" i="1">
                <a:solidFill>
                  <a:schemeClr val="tx1"/>
                </a:solidFill>
              </a:rPr>
              <a:t>w</a:t>
            </a:r>
            <a:r>
              <a:rPr lang="bg-BG">
                <a:solidFill>
                  <a:schemeClr val="tx1"/>
                </a:solidFill>
              </a:rPr>
              <a:t> има вида    w((3,5)) = 10, w((1, 5)) = 5, w((1, 4)) = 15,</a:t>
            </a:r>
          </a:p>
          <a:p>
            <a:r>
              <a:rPr lang="bg-BG">
                <a:solidFill>
                  <a:schemeClr val="tx1"/>
                </a:solidFill>
              </a:rPr>
              <a:t>                          w((6, 1)) = 20, w((2, 6)) = 30.</a:t>
            </a:r>
          </a:p>
        </p:txBody>
      </p:sp>
      <p:sp>
        <p:nvSpPr>
          <p:cNvPr id="789515" name="Rectangle 2"/>
          <p:cNvSpPr>
            <a:spLocks noChangeArrowheads="1"/>
          </p:cNvSpPr>
          <p:nvPr/>
        </p:nvSpPr>
        <p:spPr bwMode="auto">
          <a:xfrm>
            <a:off x="406400" y="-15240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- дефиниции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pic>
        <p:nvPicPr>
          <p:cNvPr id="789516" name="Picture 12" descr="2012-11-30_0942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4418" y="762000"/>
            <a:ext cx="8722783" cy="3360738"/>
          </a:xfrm>
          <a:prstGeom prst="rect">
            <a:avLst/>
          </a:prstGeom>
          <a:noFill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A0A0-59BB-4BDC-A40B-4D7D397C64C6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79</a:t>
            </a:fld>
            <a:endParaRPr lang="bg-BG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3F8-B9D9-4467-8B4C-DDCACE6E099F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</a:t>
            </a:fld>
            <a:endParaRPr lang="bg-BG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061" y="655094"/>
            <a:ext cx="10617301" cy="483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155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155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70EDE81-E4FA-4825-ADE6-305B000F4AF6}" type="slidenum">
              <a:rPr lang="en-US" altLang="en-US" sz="1000">
                <a:latin typeface="Arial" charset="0"/>
              </a:rPr>
              <a:pPr algn="r"/>
              <a:t>80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15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9155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155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156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F0BF619-44FF-4604-9016-3BDC37156A6E}" type="slidenum">
              <a:rPr lang="en-US" altLang="en-US" sz="1000">
                <a:latin typeface="Arial" charset="0"/>
              </a:rPr>
              <a:pPr algn="r"/>
              <a:t>80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1561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91562" name="Rectangle 10"/>
          <p:cNvSpPr>
            <a:spLocks noChangeArrowheads="1"/>
          </p:cNvSpPr>
          <p:nvPr/>
        </p:nvSpPr>
        <p:spPr bwMode="auto">
          <a:xfrm>
            <a:off x="216847" y="494733"/>
            <a:ext cx="11492931" cy="60016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r>
              <a:rPr lang="bg-BG" sz="2400" dirty="0">
                <a:solidFill>
                  <a:schemeClr val="tx1"/>
                </a:solidFill>
              </a:rPr>
              <a:t>Нека </a:t>
            </a:r>
            <a:r>
              <a:rPr lang="bg-BG" sz="2400" i="1" dirty="0">
                <a:solidFill>
                  <a:schemeClr val="tx1"/>
                </a:solidFill>
              </a:rPr>
              <a:t>G = (V, R) </a:t>
            </a:r>
            <a:r>
              <a:rPr lang="bg-BG" sz="2400" dirty="0">
                <a:solidFill>
                  <a:schemeClr val="tx1"/>
                </a:solidFill>
              </a:rPr>
              <a:t>е ориентиран граф. Върховете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и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се наричат </a:t>
            </a:r>
            <a:r>
              <a:rPr lang="bg-BG" sz="2400" b="1" i="1" dirty="0">
                <a:solidFill>
                  <a:schemeClr val="tx1"/>
                </a:solidFill>
              </a:rPr>
              <a:t>съседни</a:t>
            </a:r>
            <a:r>
              <a:rPr lang="bg-BG" sz="2400" dirty="0">
                <a:solidFill>
                  <a:schemeClr val="tx1"/>
                </a:solidFill>
              </a:rPr>
              <a:t>, ако или </a:t>
            </a:r>
            <a:r>
              <a:rPr lang="bg-BG" sz="2400" i="1" dirty="0">
                <a:solidFill>
                  <a:schemeClr val="tx1"/>
                </a:solidFill>
              </a:rPr>
              <a:t>&lt;a, b&gt;</a:t>
            </a:r>
            <a:r>
              <a:rPr lang="bg-BG" sz="2400" dirty="0">
                <a:solidFill>
                  <a:schemeClr val="tx1"/>
                </a:solidFill>
              </a:rPr>
              <a:t>, или </a:t>
            </a:r>
            <a:r>
              <a:rPr lang="bg-BG" sz="2400" i="1" dirty="0">
                <a:solidFill>
                  <a:schemeClr val="tx1"/>
                </a:solidFill>
              </a:rPr>
              <a:t>&lt;b, a&gt; </a:t>
            </a:r>
            <a:r>
              <a:rPr lang="bg-BG" sz="2400" dirty="0">
                <a:solidFill>
                  <a:schemeClr val="tx1"/>
                </a:solidFill>
              </a:rPr>
              <a:t>принадлежи на </a:t>
            </a:r>
            <a:r>
              <a:rPr lang="bg-BG" sz="2400" i="1" dirty="0">
                <a:solidFill>
                  <a:schemeClr val="tx1"/>
                </a:solidFill>
              </a:rPr>
              <a:t>R</a:t>
            </a:r>
            <a:r>
              <a:rPr lang="bg-BG" sz="2400" dirty="0">
                <a:solidFill>
                  <a:schemeClr val="tx1"/>
                </a:solidFill>
              </a:rPr>
              <a:t>. Казва се още, че </a:t>
            </a:r>
            <a:r>
              <a:rPr lang="bg-BG" sz="2400" b="1" i="1" dirty="0">
                <a:solidFill>
                  <a:schemeClr val="tx1"/>
                </a:solidFill>
              </a:rPr>
              <a:t>a и b са краища на дъгата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b="1" i="1" dirty="0">
                <a:solidFill>
                  <a:schemeClr val="tx1"/>
                </a:solidFill>
              </a:rPr>
              <a:t>&lt;a, b&gt;, или &lt;b, a&gt;</a:t>
            </a:r>
            <a:r>
              <a:rPr lang="bg-BG" sz="2400" b="1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Ако </a:t>
            </a:r>
            <a:r>
              <a:rPr lang="bg-BG" sz="2400" i="1" dirty="0">
                <a:solidFill>
                  <a:schemeClr val="tx1"/>
                </a:solidFill>
              </a:rPr>
              <a:t>&lt;a, b&gt; </a:t>
            </a:r>
            <a:r>
              <a:rPr lang="bg-BG" sz="2400" dirty="0">
                <a:solidFill>
                  <a:schemeClr val="tx1"/>
                </a:solidFill>
              </a:rPr>
              <a:t>е дъга в графа </a:t>
            </a:r>
            <a:r>
              <a:rPr lang="bg-BG" sz="2400" i="1" dirty="0">
                <a:solidFill>
                  <a:schemeClr val="tx1"/>
                </a:solidFill>
              </a:rPr>
              <a:t>G</a:t>
            </a:r>
            <a:r>
              <a:rPr lang="bg-BG" sz="2400" dirty="0">
                <a:solidFill>
                  <a:schemeClr val="tx1"/>
                </a:solidFill>
              </a:rPr>
              <a:t>, върхът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се нарича </a:t>
            </a:r>
            <a:r>
              <a:rPr lang="bg-BG" sz="2400" b="1" i="1" dirty="0">
                <a:solidFill>
                  <a:schemeClr val="tx1"/>
                </a:solidFill>
              </a:rPr>
              <a:t>предшественик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на върха </a:t>
            </a:r>
            <a:r>
              <a:rPr lang="bg-BG" sz="2400" i="1" dirty="0">
                <a:solidFill>
                  <a:schemeClr val="tx1"/>
                </a:solidFill>
              </a:rPr>
              <a:t>b</a:t>
            </a:r>
            <a:r>
              <a:rPr lang="bg-BG" sz="2400" dirty="0">
                <a:solidFill>
                  <a:schemeClr val="tx1"/>
                </a:solidFill>
              </a:rPr>
              <a:t>, а върхът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се нарича </a:t>
            </a:r>
            <a:r>
              <a:rPr lang="bg-BG" sz="2400" b="1" i="1" dirty="0">
                <a:solidFill>
                  <a:schemeClr val="tx1"/>
                </a:solidFill>
              </a:rPr>
              <a:t>наследник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на </a:t>
            </a:r>
            <a:r>
              <a:rPr lang="bg-BG" sz="2400" i="1" dirty="0">
                <a:solidFill>
                  <a:schemeClr val="tx1"/>
                </a:solidFill>
              </a:rPr>
              <a:t>a</a:t>
            </a:r>
            <a:r>
              <a:rPr lang="bg-BG" sz="2400" dirty="0">
                <a:solidFill>
                  <a:schemeClr val="tx1"/>
                </a:solidFill>
              </a:rPr>
              <a:t>. Всеки от върховете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и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е </a:t>
            </a:r>
            <a:r>
              <a:rPr lang="bg-BG" sz="2400" b="1" i="1" dirty="0">
                <a:solidFill>
                  <a:schemeClr val="tx1"/>
                </a:solidFill>
              </a:rPr>
              <a:t>инцидентен на дъгата &lt;a, b&gt;.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b="1" i="1" dirty="0">
                <a:solidFill>
                  <a:schemeClr val="tx1"/>
                </a:solidFill>
              </a:rPr>
              <a:t>Полустепен на изхода на връх a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се нарича броят на дъгите </a:t>
            </a:r>
            <a:r>
              <a:rPr lang="bg-BG" sz="2400" i="1" dirty="0">
                <a:solidFill>
                  <a:schemeClr val="tx1"/>
                </a:solidFill>
              </a:rPr>
              <a:t>&lt;a, b&gt;</a:t>
            </a:r>
            <a:r>
              <a:rPr lang="bg-BG" sz="2400" dirty="0">
                <a:solidFill>
                  <a:schemeClr val="tx1"/>
                </a:solidFill>
              </a:rPr>
              <a:t>, където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е връх на </a:t>
            </a:r>
            <a:r>
              <a:rPr lang="bg-BG" sz="2400" i="1" dirty="0">
                <a:solidFill>
                  <a:schemeClr val="tx1"/>
                </a:solidFill>
              </a:rPr>
              <a:t>G.</a:t>
            </a:r>
          </a:p>
          <a:p>
            <a:endParaRPr lang="bg-BG" sz="2400" i="1" dirty="0">
              <a:solidFill>
                <a:schemeClr val="tx1"/>
              </a:solidFill>
            </a:endParaRPr>
          </a:p>
          <a:p>
            <a:r>
              <a:rPr lang="bg-BG" sz="2400" b="1" i="1" dirty="0">
                <a:solidFill>
                  <a:schemeClr val="tx1"/>
                </a:solidFill>
              </a:rPr>
              <a:t>Полустепен на входа на връх a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се нарича броят на дъгите </a:t>
            </a:r>
            <a:r>
              <a:rPr lang="bg-BG" sz="2400" i="1" dirty="0">
                <a:solidFill>
                  <a:schemeClr val="tx1"/>
                </a:solidFill>
              </a:rPr>
              <a:t>&lt;b, a&gt;</a:t>
            </a:r>
            <a:r>
              <a:rPr lang="bg-BG" sz="2400" dirty="0">
                <a:solidFill>
                  <a:schemeClr val="tx1"/>
                </a:solidFill>
              </a:rPr>
              <a:t>, където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е връх на </a:t>
            </a:r>
            <a:r>
              <a:rPr lang="bg-BG" sz="2400" i="1" dirty="0">
                <a:solidFill>
                  <a:schemeClr val="tx1"/>
                </a:solidFill>
              </a:rPr>
              <a:t>G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r>
              <a:rPr lang="bg-BG" sz="2400" dirty="0">
                <a:solidFill>
                  <a:schemeClr val="tx1"/>
                </a:solidFill>
              </a:rPr>
              <a:t>Сумата от полустепените на входа и изхода на връх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се нарича </a:t>
            </a:r>
            <a:r>
              <a:rPr lang="bg-BG" sz="2400" b="1" i="1" dirty="0">
                <a:solidFill>
                  <a:schemeClr val="tx1"/>
                </a:solidFill>
              </a:rPr>
              <a:t>степен на върха a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r>
              <a:rPr lang="bg-BG" sz="2400" dirty="0">
                <a:solidFill>
                  <a:schemeClr val="tx1"/>
                </a:solidFill>
              </a:rPr>
              <a:t>Връх със степен 0 се нарича </a:t>
            </a:r>
            <a:r>
              <a:rPr lang="bg-BG" sz="2400" b="1" i="1" dirty="0">
                <a:solidFill>
                  <a:schemeClr val="tx1"/>
                </a:solidFill>
              </a:rPr>
              <a:t>изолиран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  <a:endParaRPr lang="bg-BG" sz="2400" b="1" i="1" dirty="0">
              <a:solidFill>
                <a:schemeClr val="tx1"/>
              </a:solidFill>
            </a:endParaRPr>
          </a:p>
        </p:txBody>
      </p:sp>
      <p:sp>
        <p:nvSpPr>
          <p:cNvPr id="791563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- дефиниции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192C-B72B-469C-8385-2BF7FB676273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80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257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258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3400045-E31B-4B8B-9FBA-FD84A10D5007}" type="slidenum">
              <a:rPr lang="en-US" altLang="en-US" sz="1000">
                <a:latin typeface="Arial" charset="0"/>
              </a:rPr>
              <a:pPr algn="r"/>
              <a:t>81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258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9258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258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258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20664AD-BC5F-4B19-975C-D0DB7C0BADF4}" type="slidenum">
              <a:rPr lang="en-US" altLang="en-US" sz="1000">
                <a:latin typeface="Arial" charset="0"/>
              </a:rPr>
              <a:pPr algn="r"/>
              <a:t>81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2585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92586" name="Rectangle 10"/>
          <p:cNvSpPr>
            <a:spLocks noChangeArrowheads="1"/>
          </p:cNvSpPr>
          <p:nvPr/>
        </p:nvSpPr>
        <p:spPr bwMode="auto">
          <a:xfrm>
            <a:off x="203200" y="685800"/>
            <a:ext cx="119888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dirty="0">
                <a:solidFill>
                  <a:schemeClr val="tx1"/>
                </a:solidFill>
              </a:rPr>
              <a:t>Граф, който не съдържа ребра, се нарича </a:t>
            </a:r>
            <a:r>
              <a:rPr lang="bg-BG" sz="2400" b="1" i="1" dirty="0">
                <a:solidFill>
                  <a:schemeClr val="tx1"/>
                </a:solidFill>
              </a:rPr>
              <a:t>празен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Ако всеки два различни върха на граф са свързани с дъга, графът се нарича </a:t>
            </a:r>
            <a:r>
              <a:rPr lang="bg-BG" sz="2400" b="1" i="1" dirty="0">
                <a:solidFill>
                  <a:schemeClr val="tx1"/>
                </a:solidFill>
              </a:rPr>
              <a:t>пълен</a:t>
            </a:r>
            <a:r>
              <a:rPr lang="bg-BG" sz="2400" i="1" dirty="0">
                <a:solidFill>
                  <a:schemeClr val="tx1"/>
                </a:solidFill>
              </a:rPr>
              <a:t>.</a:t>
            </a:r>
          </a:p>
          <a:p>
            <a:endParaRPr lang="bg-BG" sz="2400" i="1" dirty="0">
              <a:solidFill>
                <a:schemeClr val="tx1"/>
              </a:solidFill>
            </a:endParaRPr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</p:txBody>
      </p:sp>
      <p:sp>
        <p:nvSpPr>
          <p:cNvPr id="792587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- дефиниции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pic>
        <p:nvPicPr>
          <p:cNvPr id="792588" name="Picture 12" descr="2012-11-30_1031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1" y="2476500"/>
            <a:ext cx="10807700" cy="3695700"/>
          </a:xfrm>
          <a:prstGeom prst="rect">
            <a:avLst/>
          </a:prstGeom>
          <a:noFill/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41A-B228-4905-8611-4E5F20E11EF8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81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360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360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7DC8496-4673-4E72-8AF5-C95DC09F6B02}" type="slidenum">
              <a:rPr lang="en-US" altLang="en-US" sz="1000">
                <a:latin typeface="Arial" charset="0"/>
              </a:rPr>
              <a:pPr algn="r"/>
              <a:t>82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36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9360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360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360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CD1552AA-B99F-46A1-B6ED-4DE62078BCA0}" type="slidenum">
              <a:rPr lang="en-US" altLang="en-US" sz="1000">
                <a:latin typeface="Arial" charset="0"/>
              </a:rPr>
              <a:pPr algn="r"/>
              <a:t>82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3609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93610" name="Rectangle 10"/>
          <p:cNvSpPr>
            <a:spLocks noChangeArrowheads="1"/>
          </p:cNvSpPr>
          <p:nvPr/>
        </p:nvSpPr>
        <p:spPr bwMode="auto">
          <a:xfrm>
            <a:off x="203200" y="685801"/>
            <a:ext cx="11988800" cy="60016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Ако за графите </a:t>
            </a:r>
            <a:r>
              <a:rPr lang="bg-BG" sz="2400" i="1" dirty="0">
                <a:solidFill>
                  <a:schemeClr val="tx1"/>
                </a:solidFill>
              </a:rPr>
              <a:t>G1 </a:t>
            </a:r>
            <a:r>
              <a:rPr lang="bg-BG" sz="2400" dirty="0">
                <a:solidFill>
                  <a:schemeClr val="tx1"/>
                </a:solidFill>
              </a:rPr>
              <a:t>= (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R1</a:t>
            </a:r>
            <a:r>
              <a:rPr lang="bg-BG" sz="2400" dirty="0">
                <a:solidFill>
                  <a:schemeClr val="tx1"/>
                </a:solidFill>
              </a:rPr>
              <a:t>) и </a:t>
            </a:r>
            <a:r>
              <a:rPr lang="bg-BG" sz="2400" i="1" dirty="0">
                <a:solidFill>
                  <a:schemeClr val="tx1"/>
                </a:solidFill>
              </a:rPr>
              <a:t>G2 </a:t>
            </a:r>
            <a:r>
              <a:rPr lang="bg-BG" sz="2400" dirty="0">
                <a:solidFill>
                  <a:schemeClr val="tx1"/>
                </a:solidFill>
              </a:rPr>
              <a:t>= (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R2</a:t>
            </a:r>
            <a:r>
              <a:rPr lang="bg-BG" sz="2400" dirty="0">
                <a:solidFill>
                  <a:schemeClr val="tx1"/>
                </a:solidFill>
              </a:rPr>
              <a:t>) е в сила, че за всеки два различни върха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и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(</a:t>
            </a:r>
            <a:r>
              <a:rPr lang="bg-BG" sz="2400" i="1" dirty="0">
                <a:solidFill>
                  <a:schemeClr val="tx1"/>
                </a:solidFill>
              </a:rPr>
              <a:t>a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  <a:sym typeface="Symbol" pitchFamily="18" charset="2"/>
              </a:rPr>
              <a:t></a:t>
            </a:r>
            <a:r>
              <a:rPr lang="bg-BG" sz="2400" dirty="0">
                <a:solidFill>
                  <a:schemeClr val="tx1"/>
                </a:solidFill>
              </a:rPr>
              <a:t>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dirty="0">
                <a:solidFill>
                  <a:schemeClr val="tx1"/>
                </a:solidFill>
              </a:rPr>
              <a:t>) дъгата &lt;</a:t>
            </a:r>
            <a:r>
              <a:rPr lang="bg-BG" sz="2400" i="1" dirty="0">
                <a:solidFill>
                  <a:schemeClr val="tx1"/>
                </a:solidFill>
              </a:rPr>
              <a:t>a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b</a:t>
            </a:r>
            <a:r>
              <a:rPr lang="bg-BG" sz="2400" dirty="0">
                <a:solidFill>
                  <a:schemeClr val="tx1"/>
                </a:solidFill>
              </a:rPr>
              <a:t>&gt; принадлежи или на </a:t>
            </a:r>
            <a:r>
              <a:rPr lang="bg-BG" sz="2400" i="1" dirty="0">
                <a:solidFill>
                  <a:schemeClr val="tx1"/>
                </a:solidFill>
              </a:rPr>
              <a:t>R1</a:t>
            </a:r>
            <a:r>
              <a:rPr lang="bg-BG" sz="2400" dirty="0">
                <a:solidFill>
                  <a:schemeClr val="tx1"/>
                </a:solidFill>
              </a:rPr>
              <a:t>, или на </a:t>
            </a:r>
            <a:r>
              <a:rPr lang="bg-BG" sz="2400" i="1" dirty="0">
                <a:solidFill>
                  <a:schemeClr val="tx1"/>
                </a:solidFill>
              </a:rPr>
              <a:t>R2</a:t>
            </a:r>
            <a:r>
              <a:rPr lang="bg-BG" sz="2400" dirty="0">
                <a:solidFill>
                  <a:schemeClr val="tx1"/>
                </a:solidFill>
              </a:rPr>
              <a:t>, то графът </a:t>
            </a:r>
            <a:r>
              <a:rPr lang="bg-BG" sz="2400" i="1" dirty="0">
                <a:solidFill>
                  <a:schemeClr val="tx1"/>
                </a:solidFill>
              </a:rPr>
              <a:t>G2 </a:t>
            </a:r>
            <a:r>
              <a:rPr lang="bg-BG" sz="2400" dirty="0">
                <a:solidFill>
                  <a:schemeClr val="tx1"/>
                </a:solidFill>
              </a:rPr>
              <a:t>се нарича </a:t>
            </a:r>
            <a:r>
              <a:rPr lang="bg-BG" sz="2400" b="1" i="1" dirty="0">
                <a:solidFill>
                  <a:schemeClr val="tx1"/>
                </a:solidFill>
              </a:rPr>
              <a:t>допълнение на графа G1</a:t>
            </a:r>
            <a:r>
              <a:rPr lang="bg-BG" sz="2400" dirty="0">
                <a:solidFill>
                  <a:schemeClr val="tx1"/>
                </a:solidFill>
              </a:rPr>
              <a:t>, както и обратно – графът </a:t>
            </a:r>
            <a:r>
              <a:rPr lang="bg-BG" sz="2400" i="1" dirty="0">
                <a:solidFill>
                  <a:schemeClr val="tx1"/>
                </a:solidFill>
              </a:rPr>
              <a:t>G1 </a:t>
            </a:r>
            <a:r>
              <a:rPr lang="bg-BG" sz="2400" dirty="0">
                <a:solidFill>
                  <a:schemeClr val="tx1"/>
                </a:solidFill>
              </a:rPr>
              <a:t>се нарича </a:t>
            </a:r>
            <a:r>
              <a:rPr lang="bg-BG" sz="2400" b="1" i="1" dirty="0">
                <a:solidFill>
                  <a:schemeClr val="tx1"/>
                </a:solidFill>
              </a:rPr>
              <a:t>допълнение на графа G2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  <a:endParaRPr lang="bg-BG" sz="2400" i="1" dirty="0">
              <a:solidFill>
                <a:schemeClr val="tx1"/>
              </a:solidFill>
            </a:endParaRPr>
          </a:p>
          <a:p>
            <a:endParaRPr lang="bg-BG" sz="2400" i="1" dirty="0">
              <a:solidFill>
                <a:schemeClr val="tx1"/>
              </a:solidFill>
            </a:endParaRPr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  <a:p>
            <a:endParaRPr lang="bg-BG" sz="2400" i="1" dirty="0"/>
          </a:p>
        </p:txBody>
      </p:sp>
      <p:sp>
        <p:nvSpPr>
          <p:cNvPr id="793611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- дефиниции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pic>
        <p:nvPicPr>
          <p:cNvPr id="793613" name="Picture 13" descr="2012-11-30_1035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0" y="2781300"/>
            <a:ext cx="10795000" cy="3619500"/>
          </a:xfrm>
          <a:prstGeom prst="rect">
            <a:avLst/>
          </a:prstGeom>
          <a:noFill/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7C9E-9693-4D51-8917-FDE6EC219FD5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82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462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462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F726B12-AB60-42CB-80D3-4B6788C58F29}" type="slidenum">
              <a:rPr lang="en-US" altLang="en-US" sz="1000">
                <a:latin typeface="Arial" charset="0"/>
              </a:rPr>
              <a:pPr algn="r"/>
              <a:t>83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46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9463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463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463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2B5FC10-4D9B-4FD5-92C5-796330CCBD8B}" type="slidenum">
              <a:rPr lang="en-US" altLang="en-US" sz="1000">
                <a:latin typeface="Arial" charset="0"/>
              </a:rPr>
              <a:pPr algn="r"/>
              <a:t>83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4633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94634" name="Rectangle 10"/>
          <p:cNvSpPr>
            <a:spLocks noChangeArrowheads="1"/>
          </p:cNvSpPr>
          <p:nvPr/>
        </p:nvSpPr>
        <p:spPr bwMode="auto">
          <a:xfrm>
            <a:off x="203200" y="685800"/>
            <a:ext cx="11988800" cy="526297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Път</a:t>
            </a:r>
            <a:r>
              <a:rPr lang="bg-BG" sz="2400" dirty="0">
                <a:solidFill>
                  <a:schemeClr val="tx1"/>
                </a:solidFill>
              </a:rPr>
              <a:t> в ориентиран граф </a:t>
            </a:r>
            <a:r>
              <a:rPr lang="bg-BG" sz="2400" i="1" dirty="0">
                <a:solidFill>
                  <a:schemeClr val="tx1"/>
                </a:solidFill>
              </a:rPr>
              <a:t>G = (V, R) </a:t>
            </a:r>
            <a:r>
              <a:rPr lang="bg-BG" sz="2400" dirty="0">
                <a:solidFill>
                  <a:schemeClr val="tx1"/>
                </a:solidFill>
              </a:rPr>
              <a:t>се нарича редица от върхове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1</a:t>
            </a:r>
            <a:r>
              <a:rPr lang="bg-BG" sz="2400" i="1" dirty="0">
                <a:solidFill>
                  <a:schemeClr val="tx1"/>
                </a:solidFill>
              </a:rPr>
              <a:t>, v</a:t>
            </a:r>
            <a:r>
              <a:rPr lang="bg-BG" sz="2400" baseline="-25000" dirty="0">
                <a:solidFill>
                  <a:schemeClr val="tx1"/>
                </a:solidFill>
              </a:rPr>
              <a:t>2</a:t>
            </a:r>
            <a:r>
              <a:rPr lang="bg-BG" sz="2400" i="1" dirty="0">
                <a:solidFill>
                  <a:schemeClr val="tx1"/>
                </a:solidFill>
              </a:rPr>
              <a:t>, …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i="1" baseline="-25000" dirty="0">
                <a:solidFill>
                  <a:schemeClr val="tx1"/>
                </a:solidFill>
              </a:rPr>
              <a:t>n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така, че за всяко </a:t>
            </a:r>
            <a:r>
              <a:rPr lang="bg-BG" sz="2400" i="1" dirty="0">
                <a:solidFill>
                  <a:schemeClr val="tx1"/>
                </a:solidFill>
              </a:rPr>
              <a:t>i, i = 1, 2, …, n-1 </a:t>
            </a:r>
            <a:r>
              <a:rPr lang="bg-BG" sz="2400" dirty="0">
                <a:solidFill>
                  <a:schemeClr val="tx1"/>
                </a:solidFill>
              </a:rPr>
              <a:t>е в сила </a:t>
            </a:r>
            <a:r>
              <a:rPr lang="bg-BG" sz="2400" i="1" dirty="0">
                <a:solidFill>
                  <a:schemeClr val="tx1"/>
                </a:solidFill>
              </a:rPr>
              <a:t>&lt;v</a:t>
            </a:r>
            <a:r>
              <a:rPr lang="bg-BG" sz="2400" baseline="-25000" dirty="0">
                <a:solidFill>
                  <a:schemeClr val="tx1"/>
                </a:solidFill>
              </a:rPr>
              <a:t>i</a:t>
            </a:r>
            <a:r>
              <a:rPr lang="bg-BG" sz="2400" i="1" dirty="0">
                <a:solidFill>
                  <a:schemeClr val="tx1"/>
                </a:solidFill>
              </a:rPr>
              <a:t>, v</a:t>
            </a:r>
            <a:r>
              <a:rPr lang="bg-BG" sz="2400" baseline="-25000" dirty="0">
                <a:solidFill>
                  <a:schemeClr val="tx1"/>
                </a:solidFill>
              </a:rPr>
              <a:t>i+1</a:t>
            </a:r>
            <a:r>
              <a:rPr lang="bg-BG" sz="2400" i="1" dirty="0">
                <a:solidFill>
                  <a:schemeClr val="tx1"/>
                </a:solidFill>
              </a:rPr>
              <a:t>&gt; </a:t>
            </a:r>
            <a:r>
              <a:rPr lang="bg-BG" sz="2400" dirty="0">
                <a:solidFill>
                  <a:schemeClr val="tx1"/>
                </a:solidFill>
                <a:sym typeface="Symbol" pitchFamily="18" charset="2"/>
              </a:rPr>
              <a:t></a:t>
            </a:r>
            <a:r>
              <a:rPr lang="bg-BG" sz="2400" dirty="0">
                <a:solidFill>
                  <a:schemeClr val="tx1"/>
                </a:solidFill>
              </a:rPr>
              <a:t> </a:t>
            </a:r>
            <a:r>
              <a:rPr lang="bg-BG" sz="2400" i="1" dirty="0">
                <a:solidFill>
                  <a:schemeClr val="tx1"/>
                </a:solidFill>
              </a:rPr>
              <a:t>R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Върховете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1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и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n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се наричат </a:t>
            </a:r>
            <a:r>
              <a:rPr lang="bg-BG" sz="2400" b="1" i="1" dirty="0">
                <a:solidFill>
                  <a:schemeClr val="tx1"/>
                </a:solidFill>
              </a:rPr>
              <a:t>краища на пътя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Ако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1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съвпада с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n</a:t>
            </a:r>
            <a:r>
              <a:rPr lang="bg-BG" sz="2400" dirty="0">
                <a:solidFill>
                  <a:schemeClr val="tx1"/>
                </a:solidFill>
              </a:rPr>
              <a:t>, пътят се нарича </a:t>
            </a:r>
            <a:r>
              <a:rPr lang="bg-BG" sz="2400" b="1" i="1" dirty="0">
                <a:solidFill>
                  <a:schemeClr val="tx1"/>
                </a:solidFill>
              </a:rPr>
              <a:t>цикъл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Ако всички върхове на пътя са различни, пътят се нарича </a:t>
            </a:r>
            <a:r>
              <a:rPr lang="bg-BG" sz="2400" b="1" i="1" dirty="0">
                <a:solidFill>
                  <a:schemeClr val="tx1"/>
                </a:solidFill>
              </a:rPr>
              <a:t>прост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(или </a:t>
            </a:r>
            <a:r>
              <a:rPr lang="bg-BG" sz="2400" b="1" i="1" dirty="0">
                <a:solidFill>
                  <a:schemeClr val="tx1"/>
                </a:solidFill>
              </a:rPr>
              <a:t>ацикличен</a:t>
            </a:r>
            <a:r>
              <a:rPr lang="bg-BG" sz="2400" dirty="0">
                <a:solidFill>
                  <a:schemeClr val="tx1"/>
                </a:solidFill>
              </a:rPr>
              <a:t>).</a:t>
            </a:r>
          </a:p>
          <a:p>
            <a:r>
              <a:rPr lang="bg-BG" sz="2400" dirty="0">
                <a:solidFill>
                  <a:schemeClr val="tx1"/>
                </a:solidFill>
              </a:rPr>
              <a:t>Ако върховете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1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и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n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съвпадат, а останалите върхове на пътя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1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2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…</a:t>
            </a:r>
            <a:r>
              <a:rPr lang="bg-BG" sz="2400" dirty="0">
                <a:solidFill>
                  <a:schemeClr val="tx1"/>
                </a:solidFill>
              </a:rPr>
              <a:t>, </a:t>
            </a:r>
            <a:r>
              <a:rPr lang="bg-BG" sz="2400" i="1" dirty="0">
                <a:solidFill>
                  <a:schemeClr val="tx1"/>
                </a:solidFill>
              </a:rPr>
              <a:t>v</a:t>
            </a:r>
            <a:r>
              <a:rPr lang="bg-BG" sz="2400" baseline="-25000" dirty="0">
                <a:solidFill>
                  <a:schemeClr val="tx1"/>
                </a:solidFill>
              </a:rPr>
              <a:t>n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са различни, цикълът се нарича </a:t>
            </a:r>
            <a:r>
              <a:rPr lang="bg-BG" sz="2400" b="1" i="1" dirty="0">
                <a:solidFill>
                  <a:schemeClr val="tx1"/>
                </a:solidFill>
              </a:rPr>
              <a:t>прост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Ако граф съдържа поне един цикъл, той се нарича </a:t>
            </a:r>
            <a:r>
              <a:rPr lang="bg-BG" sz="2400" b="1" i="1" dirty="0">
                <a:solidFill>
                  <a:schemeClr val="tx1"/>
                </a:solidFill>
              </a:rPr>
              <a:t>цикличен</a:t>
            </a:r>
            <a:r>
              <a:rPr lang="bg-BG" sz="2400" dirty="0">
                <a:solidFill>
                  <a:schemeClr val="tx1"/>
                </a:solidFill>
              </a:rPr>
              <a:t>. В противен случай графът е </a:t>
            </a:r>
            <a:r>
              <a:rPr lang="bg-BG" sz="2400" b="1" i="1" dirty="0">
                <a:solidFill>
                  <a:schemeClr val="tx1"/>
                </a:solidFill>
              </a:rPr>
              <a:t>ацикличен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794635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- дефиниции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B6E0-A31D-4397-9094-CE19199B0B32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83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5651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5652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98245ED-4D4C-4264-BB7D-FFE653A55E60}" type="slidenum">
              <a:rPr lang="en-US" altLang="en-US" sz="1000">
                <a:latin typeface="Arial" charset="0"/>
              </a:rPr>
              <a:pPr algn="r"/>
              <a:t>84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56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9565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565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565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8F97727-1450-44D6-87BF-9AFFDCAF66EE}" type="slidenum">
              <a:rPr lang="en-US" altLang="en-US" sz="1000">
                <a:latin typeface="Arial" charset="0"/>
              </a:rPr>
              <a:pPr algn="r"/>
              <a:t>84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5657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95658" name="Rectangle 10"/>
          <p:cNvSpPr>
            <a:spLocks noChangeArrowheads="1"/>
          </p:cNvSpPr>
          <p:nvPr/>
        </p:nvSpPr>
        <p:spPr bwMode="auto">
          <a:xfrm>
            <a:off x="203200" y="685800"/>
            <a:ext cx="11988800" cy="489364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dirty="0">
                <a:solidFill>
                  <a:schemeClr val="tx1"/>
                </a:solidFill>
              </a:rPr>
              <a:t>Ориентиран граф е </a:t>
            </a:r>
            <a:r>
              <a:rPr lang="bg-BG" sz="2400" b="1" i="1" dirty="0">
                <a:solidFill>
                  <a:schemeClr val="tx1"/>
                </a:solidFill>
              </a:rPr>
              <a:t>слабо свързан</a:t>
            </a:r>
            <a:r>
              <a:rPr lang="bg-BG" sz="2400" dirty="0">
                <a:solidFill>
                  <a:schemeClr val="tx1"/>
                </a:solidFill>
              </a:rPr>
              <a:t>, ако всеки два негови върха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и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са краища на поне един път, т.е. съществува поне един път от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до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или от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до </a:t>
            </a:r>
            <a:r>
              <a:rPr lang="bg-BG" sz="2400" i="1" dirty="0">
                <a:solidFill>
                  <a:schemeClr val="tx1"/>
                </a:solidFill>
              </a:rPr>
              <a:t>a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Ориентиран граф е </a:t>
            </a:r>
            <a:r>
              <a:rPr lang="bg-BG" sz="2400" b="1" i="1" dirty="0">
                <a:solidFill>
                  <a:schemeClr val="tx1"/>
                </a:solidFill>
              </a:rPr>
              <a:t>силно свързан</a:t>
            </a:r>
            <a:r>
              <a:rPr lang="bg-BG" sz="2400" i="1" dirty="0">
                <a:solidFill>
                  <a:schemeClr val="tx1"/>
                </a:solidFill>
              </a:rPr>
              <a:t> </a:t>
            </a:r>
            <a:r>
              <a:rPr lang="bg-BG" sz="2400" dirty="0">
                <a:solidFill>
                  <a:schemeClr val="tx1"/>
                </a:solidFill>
              </a:rPr>
              <a:t>(или само </a:t>
            </a:r>
            <a:r>
              <a:rPr lang="bg-BG" sz="2400" b="1" i="1" dirty="0">
                <a:solidFill>
                  <a:schemeClr val="tx1"/>
                </a:solidFill>
              </a:rPr>
              <a:t>свързан</a:t>
            </a:r>
            <a:r>
              <a:rPr lang="bg-BG" sz="2400" dirty="0">
                <a:solidFill>
                  <a:schemeClr val="tx1"/>
                </a:solidFill>
              </a:rPr>
              <a:t>), ако всеки два негови върха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и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са краища както на път от </a:t>
            </a:r>
            <a:r>
              <a:rPr lang="bg-BG" sz="2400" i="1" dirty="0">
                <a:solidFill>
                  <a:schemeClr val="tx1"/>
                </a:solidFill>
              </a:rPr>
              <a:t>a </a:t>
            </a:r>
            <a:r>
              <a:rPr lang="bg-BG" sz="2400" dirty="0">
                <a:solidFill>
                  <a:schemeClr val="tx1"/>
                </a:solidFill>
              </a:rPr>
              <a:t>до </a:t>
            </a:r>
            <a:r>
              <a:rPr lang="bg-BG" sz="2400" i="1" dirty="0">
                <a:solidFill>
                  <a:schemeClr val="tx1"/>
                </a:solidFill>
              </a:rPr>
              <a:t>b</a:t>
            </a:r>
            <a:r>
              <a:rPr lang="bg-BG" sz="2400" dirty="0">
                <a:solidFill>
                  <a:schemeClr val="tx1"/>
                </a:solidFill>
              </a:rPr>
              <a:t>, така и на път от </a:t>
            </a:r>
            <a:r>
              <a:rPr lang="bg-BG" sz="2400" i="1" dirty="0">
                <a:solidFill>
                  <a:schemeClr val="tx1"/>
                </a:solidFill>
              </a:rPr>
              <a:t>b </a:t>
            </a:r>
            <a:r>
              <a:rPr lang="bg-BG" sz="2400" dirty="0">
                <a:solidFill>
                  <a:schemeClr val="tx1"/>
                </a:solidFill>
              </a:rPr>
              <a:t>до </a:t>
            </a:r>
            <a:r>
              <a:rPr lang="bg-BG" sz="2400" i="1" dirty="0">
                <a:solidFill>
                  <a:schemeClr val="tx1"/>
                </a:solidFill>
              </a:rPr>
              <a:t>a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Неориентиран граф е </a:t>
            </a:r>
            <a:r>
              <a:rPr lang="bg-BG" sz="2400" b="1" i="1" dirty="0">
                <a:solidFill>
                  <a:schemeClr val="tx1"/>
                </a:solidFill>
              </a:rPr>
              <a:t>свързан</a:t>
            </a:r>
            <a:r>
              <a:rPr lang="bg-BG" sz="2400" dirty="0">
                <a:solidFill>
                  <a:schemeClr val="tx1"/>
                </a:solidFill>
              </a:rPr>
              <a:t>, ако съществува път между всяка двойка негови върхове.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Неориентиран свързан граф без цикли се нарича </a:t>
            </a:r>
            <a:r>
              <a:rPr lang="bg-BG" sz="2400" b="1" i="1" dirty="0">
                <a:solidFill>
                  <a:schemeClr val="tx1"/>
                </a:solidFill>
              </a:rPr>
              <a:t>дърво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Прост път в граф, който съдържа всички върхове на графа, се нарича </a:t>
            </a:r>
            <a:r>
              <a:rPr lang="bg-BG" sz="2400" b="1" i="1" dirty="0">
                <a:solidFill>
                  <a:schemeClr val="tx1"/>
                </a:solidFill>
              </a:rPr>
              <a:t>Хамилтонов път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  <a:endParaRPr lang="bg-BG" sz="2400" i="1" dirty="0"/>
          </a:p>
        </p:txBody>
      </p:sp>
      <p:sp>
        <p:nvSpPr>
          <p:cNvPr id="795659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- дефиниции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9BE2-FA10-47D8-8E9F-B62917562238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84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BEAB-A039-4AA8-82D7-F2C295B04B16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85</a:t>
            </a:fld>
            <a:endParaRPr lang="bg-BG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15616" t="7951" r="13075" b="6541"/>
          <a:stretch>
            <a:fillRect/>
          </a:stretch>
        </p:blipFill>
        <p:spPr bwMode="auto">
          <a:xfrm>
            <a:off x="1020170" y="693761"/>
            <a:ext cx="3903368" cy="4028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6675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6676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E27A100-8171-4D0B-9746-BFACA67A1782}" type="slidenum">
              <a:rPr lang="en-US" altLang="en-US" sz="1000">
                <a:latin typeface="Arial" charset="0"/>
              </a:rPr>
              <a:pPr algn="r"/>
              <a:t>86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667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9667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667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668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46D615D-9B83-49F9-BE49-946E2428788F}" type="slidenum">
              <a:rPr lang="en-US" altLang="en-US" sz="1000">
                <a:latin typeface="Arial" charset="0"/>
              </a:rPr>
              <a:pPr algn="r"/>
              <a:t>86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6681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96682" name="Rectangle 10"/>
          <p:cNvSpPr>
            <a:spLocks noChangeArrowheads="1"/>
          </p:cNvSpPr>
          <p:nvPr/>
        </p:nvSpPr>
        <p:spPr bwMode="auto">
          <a:xfrm>
            <a:off x="203200" y="685801"/>
            <a:ext cx="11988800" cy="600164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Ойлерови цикли</a:t>
            </a:r>
          </a:p>
          <a:p>
            <a:r>
              <a:rPr lang="bg-BG" sz="2400" dirty="0">
                <a:solidFill>
                  <a:schemeClr val="tx1"/>
                </a:solidFill>
              </a:rPr>
              <a:t>Цикъл в свързан неориентиран мултиграф, в който всяко ребро участва точно веднъж, се нарича </a:t>
            </a:r>
            <a:r>
              <a:rPr lang="bg-BG" sz="2400" i="1" dirty="0">
                <a:solidFill>
                  <a:schemeClr val="tx1"/>
                </a:solidFill>
              </a:rPr>
              <a:t>Ойлеров цикъл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Свързан неориентиран мултиграф, който съдържа Ойлеров цикъл се нарича </a:t>
            </a:r>
            <a:r>
              <a:rPr lang="bg-BG" sz="2400" b="1" i="1" dirty="0">
                <a:solidFill>
                  <a:schemeClr val="tx1"/>
                </a:solidFill>
              </a:rPr>
              <a:t>Ойлеров мултиграф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796683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 - дефиниции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pic>
        <p:nvPicPr>
          <p:cNvPr id="796684" name="Picture 12" descr="2012-11-30_1045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257551"/>
            <a:ext cx="10589684" cy="2633663"/>
          </a:xfrm>
          <a:prstGeom prst="rect">
            <a:avLst/>
          </a:prstGeom>
          <a:noFill/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0435-3A06-43BC-B0E5-F4E205477A5B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86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6528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6528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AF3BFC9-B8EC-4B67-8633-54FA587B2DEF}" type="slidenum">
              <a:rPr lang="en-US" altLang="en-US" sz="1000">
                <a:latin typeface="Arial" charset="0"/>
              </a:rPr>
              <a:pPr algn="r"/>
              <a:t>87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652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 dirty="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 dirty="0">
              <a:latin typeface="Times New Roman" pitchFamily="18" charset="0"/>
            </a:endParaRPr>
          </a:p>
        </p:txBody>
      </p:sp>
      <p:sp>
        <p:nvSpPr>
          <p:cNvPr id="865286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65287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865288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8B66065A-8B78-4695-9C1B-C27DD55F0EBD}" type="slidenum">
              <a:rPr lang="en-US" altLang="en-US" sz="1000">
                <a:latin typeface="Arial" charset="0"/>
              </a:rPr>
              <a:pPr algn="r"/>
              <a:t>87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865289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865290" name="Rectangle 10"/>
          <p:cNvSpPr>
            <a:spLocks noChangeArrowheads="1"/>
          </p:cNvSpPr>
          <p:nvPr/>
        </p:nvSpPr>
        <p:spPr bwMode="auto">
          <a:xfrm>
            <a:off x="203200" y="685800"/>
            <a:ext cx="11684000" cy="612475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bg-BG" sz="2800" b="1" i="1" dirty="0">
              <a:solidFill>
                <a:schemeClr val="tx1"/>
              </a:solidFill>
            </a:endParaRPr>
          </a:p>
          <a:p>
            <a:pPr algn="ctr"/>
            <a:r>
              <a:rPr lang="bg-BG" sz="2800" b="1" u="sng" dirty="0">
                <a:solidFill>
                  <a:schemeClr val="tx1"/>
                </a:solidFill>
              </a:rPr>
              <a:t>Теорема</a:t>
            </a:r>
            <a:r>
              <a:rPr lang="bg-BG" sz="2800" dirty="0">
                <a:solidFill>
                  <a:schemeClr val="tx1"/>
                </a:solidFill>
              </a:rPr>
              <a:t>.</a:t>
            </a:r>
          </a:p>
          <a:p>
            <a:r>
              <a:rPr lang="bg-BG" sz="2800" dirty="0">
                <a:solidFill>
                  <a:schemeClr val="tx1"/>
                </a:solidFill>
              </a:rPr>
              <a:t>Свързан неориентиран мултиграф съдържа Ойлеров цикъл тогава и само тогава, когато всички върхове на графа са от четна степен.</a:t>
            </a:r>
          </a:p>
          <a:p>
            <a:endParaRPr lang="bg-BG" sz="2800" dirty="0">
              <a:solidFill>
                <a:schemeClr val="tx1"/>
              </a:solidFill>
            </a:endParaRPr>
          </a:p>
          <a:p>
            <a:r>
              <a:rPr lang="bg-BG" sz="2800" dirty="0">
                <a:solidFill>
                  <a:schemeClr val="tx1"/>
                </a:solidFill>
              </a:rPr>
              <a:t>Степен на връх на неориентиран граф е броят на съседните на върха върхове.</a:t>
            </a: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  <a:p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865291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b="1" i="1">
                <a:solidFill>
                  <a:schemeClr val="tx1"/>
                </a:solidFill>
                <a:latin typeface="Arial" charset="0"/>
              </a:rPr>
              <a:t>Ойлерови цикли</a:t>
            </a:r>
            <a:endParaRPr lang="en-US" altLang="en-US" b="1" i="1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865293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8801" y="3810001"/>
            <a:ext cx="4237567" cy="23161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0505-ED26-4B5F-B320-4701E2D95F10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87</a:t>
            </a:fld>
            <a:endParaRPr lang="bg-BG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7699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7700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A55704A9-4680-4A2E-A635-62A18BAE45CA}" type="slidenum">
              <a:rPr lang="en-US" altLang="en-US" sz="1000">
                <a:latin typeface="Arial" charset="0"/>
              </a:rPr>
              <a:pPr algn="r"/>
              <a:t>88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77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0"/>
            <a:ext cx="12192000" cy="6477000"/>
          </a:xfrm>
        </p:spPr>
        <p:txBody>
          <a:bodyPr/>
          <a:lstStyle/>
          <a:p>
            <a:pPr marL="0" indent="263525">
              <a:buFontTx/>
              <a:buNone/>
            </a:pPr>
            <a:endParaRPr lang="en-US" altLang="en-US" sz="2000">
              <a:latin typeface="Times New Roman" pitchFamily="18" charset="0"/>
            </a:endParaRPr>
          </a:p>
          <a:p>
            <a:pPr marL="0" indent="263525">
              <a:lnSpc>
                <a:spcPct val="95000"/>
              </a:lnSpc>
              <a:buFontTx/>
              <a:buNone/>
            </a:pPr>
            <a:endParaRPr lang="bg-BG" altLang="en-US" sz="2800">
              <a:latin typeface="Times New Roman" pitchFamily="18" charset="0"/>
            </a:endParaRPr>
          </a:p>
        </p:txBody>
      </p:sp>
      <p:sp>
        <p:nvSpPr>
          <p:cNvPr id="797702" name="Date Placeholder 3"/>
          <p:cNvSpPr txBox="1">
            <a:spLocks noGrp="1"/>
          </p:cNvSpPr>
          <p:nvPr/>
        </p:nvSpPr>
        <p:spPr bwMode="auto">
          <a:xfrm>
            <a:off x="304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>
                <a:latin typeface="Arial" charset="0"/>
              </a:rPr>
              <a:t>2015/2016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7703" name="Footer Placeholder 4"/>
          <p:cNvSpPr txBox="1">
            <a:spLocks noGrp="1"/>
          </p:cNvSpPr>
          <p:nvPr/>
        </p:nvSpPr>
        <p:spPr bwMode="auto">
          <a:xfrm>
            <a:off x="4165600" y="6553200"/>
            <a:ext cx="3860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bg-BG" altLang="en-US" sz="1000">
                <a:latin typeface="Arial" charset="0"/>
              </a:rPr>
              <a:t>СДП – ФМИ, СУ “</a:t>
            </a:r>
            <a:r>
              <a:rPr lang="en-US" altLang="en-US" sz="1000">
                <a:latin typeface="Arial" charset="0"/>
              </a:rPr>
              <a:t>С</a:t>
            </a:r>
            <a:r>
              <a:rPr lang="bg-BG" altLang="en-US" sz="1000">
                <a:latin typeface="Arial" charset="0"/>
              </a:rPr>
              <a:t>в. Кл. Охридски”</a:t>
            </a:r>
            <a:endParaRPr lang="en-US" altLang="en-US" sz="1000">
              <a:latin typeface="Arial" charset="0"/>
            </a:endParaRPr>
          </a:p>
        </p:txBody>
      </p:sp>
      <p:sp>
        <p:nvSpPr>
          <p:cNvPr id="797704" name="Slide Number Placeholder 5"/>
          <p:cNvSpPr txBox="1">
            <a:spLocks noGrp="1"/>
          </p:cNvSpPr>
          <p:nvPr/>
        </p:nvSpPr>
        <p:spPr bwMode="auto">
          <a:xfrm>
            <a:off x="9448800" y="6553200"/>
            <a:ext cx="25400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D3278E9-F5CC-47E7-A09A-01017A695E36}" type="slidenum">
              <a:rPr lang="en-US" altLang="en-US" sz="1000">
                <a:latin typeface="Arial" charset="0"/>
              </a:rPr>
              <a:pPr algn="r"/>
              <a:t>88</a:t>
            </a:fld>
            <a:endParaRPr lang="en-US" altLang="en-US" sz="1000">
              <a:latin typeface="Arial" charset="0"/>
            </a:endParaRPr>
          </a:p>
        </p:txBody>
      </p:sp>
      <p:sp>
        <p:nvSpPr>
          <p:cNvPr id="797705" name="Rectangle 9"/>
          <p:cNvSpPr>
            <a:spLocks noChangeArrowheads="1"/>
          </p:cNvSpPr>
          <p:nvPr/>
        </p:nvSpPr>
        <p:spPr bwMode="auto">
          <a:xfrm>
            <a:off x="304800" y="1143001"/>
            <a:ext cx="11887200" cy="452431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  <a:p>
            <a:pPr marL="274638" indent="-274638"/>
            <a:endParaRPr lang="bg-BG" i="1">
              <a:solidFill>
                <a:schemeClr val="tx1"/>
              </a:solidFill>
            </a:endParaRPr>
          </a:p>
        </p:txBody>
      </p:sp>
      <p:sp>
        <p:nvSpPr>
          <p:cNvPr id="797706" name="Rectangle 10"/>
          <p:cNvSpPr>
            <a:spLocks noChangeArrowheads="1"/>
          </p:cNvSpPr>
          <p:nvPr/>
        </p:nvSpPr>
        <p:spPr bwMode="auto">
          <a:xfrm>
            <a:off x="203200" y="685801"/>
            <a:ext cx="11988800" cy="489364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bg-BG" sz="2400" b="1" i="1" dirty="0">
                <a:solidFill>
                  <a:schemeClr val="tx1"/>
                </a:solidFill>
              </a:rPr>
              <a:t>Физическо представяне</a:t>
            </a:r>
          </a:p>
          <a:p>
            <a:r>
              <a:rPr lang="bg-BG" sz="2400" dirty="0">
                <a:solidFill>
                  <a:schemeClr val="tx1"/>
                </a:solidFill>
              </a:rPr>
              <a:t>Съществуват два основни начина за представяне на ориентиран граф: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</a:t>
            </a:r>
            <a:r>
              <a:rPr lang="bg-BG" sz="2400" b="1" i="1" dirty="0">
                <a:solidFill>
                  <a:schemeClr val="tx1"/>
                </a:solidFill>
              </a:rPr>
              <a:t>последователно</a:t>
            </a:r>
            <a:r>
              <a:rPr lang="bg-BG" sz="2400" dirty="0">
                <a:solidFill>
                  <a:schemeClr val="tx1"/>
                </a:solidFill>
              </a:rPr>
              <a:t> и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</a:t>
            </a:r>
            <a:r>
              <a:rPr lang="bg-BG" sz="2400" b="1" i="1" dirty="0">
                <a:solidFill>
                  <a:schemeClr val="tx1"/>
                </a:solidFill>
              </a:rPr>
              <a:t>свързано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  <a:p>
            <a:endParaRPr lang="bg-BG" sz="2400" dirty="0">
              <a:solidFill>
                <a:schemeClr val="tx1"/>
              </a:solidFill>
            </a:endParaRPr>
          </a:p>
          <a:p>
            <a:r>
              <a:rPr lang="bg-BG" sz="2400" b="1" i="1" dirty="0">
                <a:solidFill>
                  <a:schemeClr val="tx1"/>
                </a:solidFill>
              </a:rPr>
              <a:t>Последователно представяне</a:t>
            </a:r>
          </a:p>
          <a:p>
            <a:endParaRPr lang="bg-BG" sz="2400" b="1" i="1" dirty="0">
              <a:solidFill>
                <a:schemeClr val="tx1"/>
              </a:solidFill>
            </a:endParaRPr>
          </a:p>
          <a:p>
            <a:r>
              <a:rPr lang="bg-BG" sz="2400" dirty="0">
                <a:solidFill>
                  <a:schemeClr val="tx1"/>
                </a:solidFill>
              </a:rPr>
              <a:t>Най-често се използват следните два начина за последователно представяне на ориентиран граф: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чрез </a:t>
            </a:r>
            <a:r>
              <a:rPr lang="bg-BG" sz="2400" i="1" dirty="0">
                <a:solidFill>
                  <a:schemeClr val="tx1"/>
                </a:solidFill>
              </a:rPr>
              <a:t>матрица на съседство </a:t>
            </a:r>
            <a:r>
              <a:rPr lang="bg-BG" sz="2400" dirty="0">
                <a:solidFill>
                  <a:schemeClr val="tx1"/>
                </a:solidFill>
              </a:rPr>
              <a:t>и</a:t>
            </a:r>
          </a:p>
          <a:p>
            <a:r>
              <a:rPr lang="bg-BG" sz="2400" dirty="0">
                <a:solidFill>
                  <a:schemeClr val="tx1"/>
                </a:solidFill>
              </a:rPr>
              <a:t>– чрез </a:t>
            </a:r>
            <a:r>
              <a:rPr lang="bg-BG" sz="2400" i="1" dirty="0">
                <a:solidFill>
                  <a:schemeClr val="tx1"/>
                </a:solidFill>
              </a:rPr>
              <a:t>матрица на инцидентност между върховете и ребрата</a:t>
            </a:r>
            <a:r>
              <a:rPr lang="bg-BG" sz="2400" dirty="0">
                <a:solidFill>
                  <a:schemeClr val="tx1"/>
                </a:solidFill>
              </a:rPr>
              <a:t>.</a:t>
            </a:r>
          </a:p>
          <a:p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797707" name="Rectangle 2"/>
          <p:cNvSpPr>
            <a:spLocks noChangeArrowheads="1"/>
          </p:cNvSpPr>
          <p:nvPr/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bg-BG" altLang="en-US" sz="2800" b="1" i="1">
                <a:solidFill>
                  <a:schemeClr val="tx2"/>
                </a:solidFill>
              </a:rPr>
              <a:t>Граф</a:t>
            </a:r>
            <a:endParaRPr lang="en-US" altLang="en-US" sz="2800" b="1" i="1">
              <a:solidFill>
                <a:schemeClr val="tx2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7B90-BF77-452E-8162-F41458F28C38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88</a:t>
            </a:fld>
            <a:endParaRPr lang="bg-BG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81000"/>
            <a:ext cx="37592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8195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016001" y="3810001"/>
          <a:ext cx="7056967" cy="2587625"/>
        </p:xfrm>
        <a:graphic>
          <a:graphicData uri="http://schemas.openxmlformats.org/presentationml/2006/ole">
            <p:oleObj spid="_x0000_s484354" name="Equation" r:id="rId3" imgW="2311400" imgH="1130300" progId="Equation.3">
              <p:embed/>
            </p:oleObj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5791200" y="10668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144000" y="10668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86400" y="3124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245600" y="3124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208" name="Shape 10"/>
          <p:cNvCxnSpPr>
            <a:cxnSpLocks noChangeShapeType="1"/>
          </p:cNvCxnSpPr>
          <p:nvPr/>
        </p:nvCxnSpPr>
        <p:spPr bwMode="auto">
          <a:xfrm flipV="1">
            <a:off x="5689600" y="1066800"/>
            <a:ext cx="609600" cy="381000"/>
          </a:xfrm>
          <a:prstGeom prst="curvedConnector4">
            <a:avLst>
              <a:gd name="adj1" fmla="val -227565"/>
              <a:gd name="adj2" fmla="val 16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stealth" w="med" len="med"/>
          </a:ln>
        </p:spPr>
      </p:cxnSp>
      <p:cxnSp>
        <p:nvCxnSpPr>
          <p:cNvPr id="8209" name="Curved Connector 20"/>
          <p:cNvCxnSpPr>
            <a:cxnSpLocks noChangeShapeType="1"/>
          </p:cNvCxnSpPr>
          <p:nvPr/>
        </p:nvCxnSpPr>
        <p:spPr bwMode="auto">
          <a:xfrm rot="5400000" flipH="1" flipV="1">
            <a:off x="8099955" y="-374121"/>
            <a:ext cx="111125" cy="2992967"/>
          </a:xfrm>
          <a:prstGeom prst="curvedConnector3">
            <a:avLst>
              <a:gd name="adj1" fmla="val 430917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210" name="Straight Arrow Connector 23"/>
          <p:cNvCxnSpPr>
            <a:cxnSpLocks noChangeShapeType="1"/>
          </p:cNvCxnSpPr>
          <p:nvPr/>
        </p:nvCxnSpPr>
        <p:spPr bwMode="auto">
          <a:xfrm>
            <a:off x="6807200" y="1447800"/>
            <a:ext cx="23368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211" name="Curved Connector 24"/>
          <p:cNvCxnSpPr>
            <a:cxnSpLocks noChangeShapeType="1"/>
          </p:cNvCxnSpPr>
          <p:nvPr/>
        </p:nvCxnSpPr>
        <p:spPr bwMode="auto">
          <a:xfrm rot="5400000">
            <a:off x="7976130" y="152401"/>
            <a:ext cx="3175" cy="3352800"/>
          </a:xfrm>
          <a:prstGeom prst="curvedConnector3">
            <a:avLst>
              <a:gd name="adj1" fmla="val 18824889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212" name="Curved Connector 28"/>
          <p:cNvCxnSpPr>
            <a:cxnSpLocks noChangeShapeType="1"/>
          </p:cNvCxnSpPr>
          <p:nvPr/>
        </p:nvCxnSpPr>
        <p:spPr bwMode="auto">
          <a:xfrm>
            <a:off x="10160000" y="1447800"/>
            <a:ext cx="101600" cy="2057400"/>
          </a:xfrm>
          <a:prstGeom prst="curvedConnector3">
            <a:avLst>
              <a:gd name="adj1" fmla="val 40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213" name="Curved Connector 32"/>
          <p:cNvCxnSpPr>
            <a:cxnSpLocks noChangeShapeType="1"/>
          </p:cNvCxnSpPr>
          <p:nvPr/>
        </p:nvCxnSpPr>
        <p:spPr bwMode="auto">
          <a:xfrm rot="5400000" flipH="1" flipV="1">
            <a:off x="7874530" y="1244601"/>
            <a:ext cx="3175" cy="3759200"/>
          </a:xfrm>
          <a:prstGeom prst="curvedConnector3">
            <a:avLst>
              <a:gd name="adj1" fmla="val 17348426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214" name="Curved Connector 35"/>
          <p:cNvCxnSpPr>
            <a:cxnSpLocks noChangeShapeType="1"/>
          </p:cNvCxnSpPr>
          <p:nvPr/>
        </p:nvCxnSpPr>
        <p:spPr bwMode="auto">
          <a:xfrm rot="16200000" flipH="1">
            <a:off x="7874530" y="2006601"/>
            <a:ext cx="3175" cy="3759200"/>
          </a:xfrm>
          <a:prstGeom prst="curvedConnector3">
            <a:avLst>
              <a:gd name="adj1" fmla="val 29160088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215" name="Straight Arrow Connector 39"/>
          <p:cNvCxnSpPr>
            <a:cxnSpLocks noChangeShapeType="1"/>
          </p:cNvCxnSpPr>
          <p:nvPr/>
        </p:nvCxnSpPr>
        <p:spPr bwMode="auto">
          <a:xfrm>
            <a:off x="6502400" y="3505200"/>
            <a:ext cx="27432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216" name="TextBox 52"/>
          <p:cNvSpPr txBox="1">
            <a:spLocks noChangeArrowheads="1"/>
          </p:cNvSpPr>
          <p:nvPr/>
        </p:nvSpPr>
        <p:spPr bwMode="auto">
          <a:xfrm>
            <a:off x="4064000" y="1143001"/>
            <a:ext cx="81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bg-BG" altLang="en-US" sz="4000" b="1" i="1"/>
              <a:t>е</a:t>
            </a:r>
            <a:r>
              <a:rPr lang="bg-BG" altLang="en-US" sz="4000" b="1" i="1" baseline="-25000"/>
              <a:t>1</a:t>
            </a:r>
            <a:endParaRPr lang="en-US" altLang="en-US" sz="4000" b="1" i="1" baseline="-25000"/>
          </a:p>
        </p:txBody>
      </p:sp>
      <p:sp>
        <p:nvSpPr>
          <p:cNvPr id="8217" name="TextBox 53"/>
          <p:cNvSpPr txBox="1">
            <a:spLocks noChangeArrowheads="1"/>
          </p:cNvSpPr>
          <p:nvPr/>
        </p:nvSpPr>
        <p:spPr bwMode="auto">
          <a:xfrm>
            <a:off x="7924800" y="1"/>
            <a:ext cx="81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bg-BG" altLang="en-US" sz="4000" b="1" i="1"/>
              <a:t>е</a:t>
            </a:r>
            <a:r>
              <a:rPr lang="bg-BG" altLang="en-US" sz="4000" b="1" i="1" baseline="-25000"/>
              <a:t>2</a:t>
            </a:r>
            <a:endParaRPr lang="en-US" altLang="en-US" sz="4000" b="1" i="1" baseline="-25000"/>
          </a:p>
        </p:txBody>
      </p:sp>
      <p:sp>
        <p:nvSpPr>
          <p:cNvPr id="8218" name="TextBox 54"/>
          <p:cNvSpPr txBox="1">
            <a:spLocks noChangeArrowheads="1"/>
          </p:cNvSpPr>
          <p:nvPr/>
        </p:nvSpPr>
        <p:spPr bwMode="auto">
          <a:xfrm>
            <a:off x="7416800" y="762001"/>
            <a:ext cx="914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bg-BG" altLang="en-US" sz="4000" b="1" i="1"/>
              <a:t>е</a:t>
            </a:r>
            <a:r>
              <a:rPr lang="bg-BG" altLang="en-US" sz="4000" b="1" i="1" baseline="-25000"/>
              <a:t>3</a:t>
            </a:r>
            <a:endParaRPr lang="en-US" altLang="en-US" sz="4000" b="1" i="1" baseline="-25000"/>
          </a:p>
        </p:txBody>
      </p:sp>
      <p:sp>
        <p:nvSpPr>
          <p:cNvPr id="8219" name="TextBox 55"/>
          <p:cNvSpPr txBox="1">
            <a:spLocks noChangeArrowheads="1"/>
          </p:cNvSpPr>
          <p:nvPr/>
        </p:nvSpPr>
        <p:spPr bwMode="auto">
          <a:xfrm>
            <a:off x="7315200" y="1371601"/>
            <a:ext cx="81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bg-BG" altLang="en-US" sz="4000" b="1" i="1"/>
              <a:t>е</a:t>
            </a:r>
            <a:r>
              <a:rPr lang="bg-BG" altLang="en-US" sz="4000" b="1" i="1" baseline="-25000"/>
              <a:t>4</a:t>
            </a:r>
            <a:endParaRPr lang="en-US" altLang="en-US" sz="4000" b="1" i="1" baseline="-25000"/>
          </a:p>
        </p:txBody>
      </p:sp>
      <p:sp>
        <p:nvSpPr>
          <p:cNvPr id="8220" name="TextBox 56"/>
          <p:cNvSpPr txBox="1">
            <a:spLocks noChangeArrowheads="1"/>
          </p:cNvSpPr>
          <p:nvPr/>
        </p:nvSpPr>
        <p:spPr bwMode="auto">
          <a:xfrm>
            <a:off x="10566400" y="1981201"/>
            <a:ext cx="81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bg-BG" altLang="en-US" sz="4000" b="1" i="1"/>
              <a:t>е</a:t>
            </a:r>
            <a:r>
              <a:rPr lang="bg-BG" altLang="en-US" sz="4000" b="1" i="1" baseline="-25000"/>
              <a:t>5</a:t>
            </a:r>
            <a:endParaRPr lang="en-US" altLang="en-US" sz="4000" b="1" i="1" baseline="-25000"/>
          </a:p>
        </p:txBody>
      </p:sp>
      <p:sp>
        <p:nvSpPr>
          <p:cNvPr id="8221" name="TextBox 57"/>
          <p:cNvSpPr txBox="1">
            <a:spLocks noChangeArrowheads="1"/>
          </p:cNvSpPr>
          <p:nvPr/>
        </p:nvSpPr>
        <p:spPr bwMode="auto">
          <a:xfrm>
            <a:off x="7416800" y="3657601"/>
            <a:ext cx="81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bg-BG" altLang="en-US" sz="4000" b="1" i="1"/>
              <a:t>е</a:t>
            </a:r>
            <a:r>
              <a:rPr lang="bg-BG" altLang="en-US" sz="4000" b="1" i="1" baseline="-25000"/>
              <a:t>8</a:t>
            </a:r>
            <a:endParaRPr lang="en-US" altLang="en-US" sz="4000" b="1" i="1" baseline="-25000"/>
          </a:p>
        </p:txBody>
      </p:sp>
      <p:sp>
        <p:nvSpPr>
          <p:cNvPr id="8222" name="TextBox 58"/>
          <p:cNvSpPr txBox="1">
            <a:spLocks noChangeArrowheads="1"/>
          </p:cNvSpPr>
          <p:nvPr/>
        </p:nvSpPr>
        <p:spPr bwMode="auto">
          <a:xfrm>
            <a:off x="7315200" y="2895601"/>
            <a:ext cx="81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bg-BG" altLang="en-US" sz="4000" b="1" i="1"/>
              <a:t>е</a:t>
            </a:r>
            <a:r>
              <a:rPr lang="bg-BG" altLang="en-US" sz="4000" b="1" i="1" baseline="-25000"/>
              <a:t>7</a:t>
            </a:r>
            <a:endParaRPr lang="en-US" altLang="en-US" sz="4000" b="1" i="1" baseline="-25000"/>
          </a:p>
        </p:txBody>
      </p:sp>
      <p:sp>
        <p:nvSpPr>
          <p:cNvPr id="8223" name="TextBox 59"/>
          <p:cNvSpPr txBox="1">
            <a:spLocks noChangeArrowheads="1"/>
          </p:cNvSpPr>
          <p:nvPr/>
        </p:nvSpPr>
        <p:spPr bwMode="auto">
          <a:xfrm>
            <a:off x="7620000" y="2209801"/>
            <a:ext cx="81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bg-BG" altLang="en-US" sz="4000" b="1" i="1"/>
              <a:t>е</a:t>
            </a:r>
            <a:r>
              <a:rPr lang="bg-BG" altLang="en-US" sz="4000" b="1" i="1" baseline="-25000"/>
              <a:t>8</a:t>
            </a:r>
            <a:endParaRPr lang="en-US" altLang="en-US" sz="4000" b="1" i="1" baseline="-25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2DC5-BC75-4F68-B825-D2B712547BBA}" type="datetime1">
              <a:rPr lang="en-US" smtClean="0"/>
              <a:pPr/>
              <a:t>11/28/2016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Светла Бойчева, ФМИ-СУ"Св. Кл. Охридски", спец. КН, 2 курс, 1 поток, 2016 г.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4E9D5-F7C4-4524-BE06-FC20E696796B}" type="slidenum">
              <a:rPr lang="bg-BG" smtClean="0"/>
              <a:pPr/>
              <a:t>9</a:t>
            </a:fld>
            <a:endParaRPr lang="bg-BG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081" y="443693"/>
            <a:ext cx="11375652" cy="5220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566400" cy="1143000"/>
          </a:xfrm>
        </p:spPr>
        <p:txBody>
          <a:bodyPr/>
          <a:lstStyle/>
          <a:p>
            <a:pPr>
              <a:defRPr/>
            </a:pPr>
            <a:r>
              <a:rPr lang="en-US" altLang="en-US" b="0" smtClean="0"/>
              <a:t>Adjacency matrix </a:t>
            </a:r>
            <a:endParaRPr lang="en-US" altLang="en-US" smtClean="0"/>
          </a:p>
        </p:txBody>
      </p:sp>
      <p:graphicFrame>
        <p:nvGraphicFramePr>
          <p:cNvPr id="9219" name="Object 2"/>
          <p:cNvGraphicFramePr>
            <a:graphicFrameLocks noChangeAspect="1"/>
          </p:cNvGraphicFramePr>
          <p:nvPr/>
        </p:nvGraphicFramePr>
        <p:xfrm>
          <a:off x="4368801" y="1447800"/>
          <a:ext cx="6667500" cy="5000625"/>
        </p:xfrm>
        <a:graphic>
          <a:graphicData uri="http://schemas.openxmlformats.org/presentationml/2006/ole">
            <p:oleObj spid="_x0000_s485378" name="Equation" r:id="rId3" imgW="1143000" imgH="1143000" progId="Equation.3">
              <p:embed/>
            </p:oleObj>
          </a:graphicData>
        </a:graphic>
      </p:graphicFrame>
      <p:sp>
        <p:nvSpPr>
          <p:cNvPr id="9220" name="Rounded Rectangle 4"/>
          <p:cNvSpPr>
            <a:spLocks noChangeArrowheads="1"/>
          </p:cNvSpPr>
          <p:nvPr/>
        </p:nvSpPr>
        <p:spPr bwMode="auto">
          <a:xfrm>
            <a:off x="8229600" y="1524000"/>
            <a:ext cx="1016000" cy="4953000"/>
          </a:xfrm>
          <a:prstGeom prst="roundRect">
            <a:avLst>
              <a:gd name="adj" fmla="val 16667"/>
            </a:avLst>
          </a:prstGeom>
          <a:solidFill>
            <a:srgbClr val="FF0000">
              <a:alpha val="1490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bg-BG" altLang="en-US"/>
          </a:p>
        </p:txBody>
      </p:sp>
      <p:sp>
        <p:nvSpPr>
          <p:cNvPr id="9221" name="Rounded Rectangle 5"/>
          <p:cNvSpPr>
            <a:spLocks noChangeArrowheads="1"/>
          </p:cNvSpPr>
          <p:nvPr/>
        </p:nvSpPr>
        <p:spPr bwMode="auto">
          <a:xfrm rot="5400000">
            <a:off x="7035800" y="939800"/>
            <a:ext cx="762000" cy="5892800"/>
          </a:xfrm>
          <a:prstGeom prst="roundRect">
            <a:avLst>
              <a:gd name="adj" fmla="val 16667"/>
            </a:avLst>
          </a:prstGeom>
          <a:solidFill>
            <a:srgbClr val="0070C0">
              <a:alpha val="1490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bg-BG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8026400" y="3429000"/>
            <a:ext cx="1422400" cy="99060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bg-BG" altLang="en-US"/>
          </a:p>
        </p:txBody>
      </p:sp>
      <p:sp>
        <p:nvSpPr>
          <p:cNvPr id="9223" name="Line Callout 1 9"/>
          <p:cNvSpPr>
            <a:spLocks/>
          </p:cNvSpPr>
          <p:nvPr/>
        </p:nvSpPr>
        <p:spPr bwMode="auto">
          <a:xfrm>
            <a:off x="812800" y="1752600"/>
            <a:ext cx="3048000" cy="2057400"/>
          </a:xfrm>
          <a:prstGeom prst="borderCallout1">
            <a:avLst>
              <a:gd name="adj1" fmla="val 9634"/>
              <a:gd name="adj2" fmla="val 93764"/>
              <a:gd name="adj3" fmla="val 110426"/>
              <a:gd name="adj4" fmla="val 240032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en-US" sz="3200"/>
              <a:t>number of edges from node </a:t>
            </a:r>
            <a:r>
              <a:rPr lang="bg-BG" altLang="en-US" sz="3200"/>
              <a:t>2 </a:t>
            </a:r>
            <a:r>
              <a:rPr lang="en-US" altLang="en-US" sz="3200"/>
              <a:t>to node </a:t>
            </a:r>
            <a:r>
              <a:rPr lang="bg-BG" altLang="en-US" sz="3200"/>
              <a:t> 3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566400" cy="1143000"/>
          </a:xfrm>
        </p:spPr>
        <p:txBody>
          <a:bodyPr/>
          <a:lstStyle/>
          <a:p>
            <a:pPr>
              <a:defRPr/>
            </a:pPr>
            <a:r>
              <a:rPr lang="en-US" altLang="en-US" b="0" smtClean="0"/>
              <a:t>Adjacency matrix </a:t>
            </a:r>
            <a:endParaRPr lang="en-US" altLang="en-US" smtClean="0"/>
          </a:p>
        </p:txBody>
      </p:sp>
      <p:graphicFrame>
        <p:nvGraphicFramePr>
          <p:cNvPr id="10243" name="Object 2"/>
          <p:cNvGraphicFramePr>
            <a:graphicFrameLocks noChangeAspect="1"/>
          </p:cNvGraphicFramePr>
          <p:nvPr/>
        </p:nvGraphicFramePr>
        <p:xfrm>
          <a:off x="1727200" y="1981200"/>
          <a:ext cx="7112000" cy="4000500"/>
        </p:xfrm>
        <a:graphic>
          <a:graphicData uri="http://schemas.openxmlformats.org/presentationml/2006/ole">
            <p:oleObj spid="_x0000_s486402" name="Equation" r:id="rId3" imgW="1219200" imgH="914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81000"/>
            <a:ext cx="37592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1267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20801" y="5181601"/>
          <a:ext cx="7056967" cy="1146175"/>
        </p:xfrm>
        <a:graphic>
          <a:graphicData uri="http://schemas.openxmlformats.org/presentationml/2006/ole">
            <p:oleObj spid="_x0000_s487426" name="Equation" r:id="rId3" imgW="1993900" imgH="431800" progId="Equation.3">
              <p:embed/>
            </p:oleObj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5791200" y="10668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144000" y="10668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86400" y="3124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245600" y="3124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1280" name="Shape 10"/>
          <p:cNvCxnSpPr>
            <a:cxnSpLocks noChangeShapeType="1"/>
          </p:cNvCxnSpPr>
          <p:nvPr/>
        </p:nvCxnSpPr>
        <p:spPr bwMode="auto">
          <a:xfrm flipV="1">
            <a:off x="5689600" y="1066800"/>
            <a:ext cx="609600" cy="381000"/>
          </a:xfrm>
          <a:prstGeom prst="curvedConnector4">
            <a:avLst>
              <a:gd name="adj1" fmla="val -227565"/>
              <a:gd name="adj2" fmla="val 16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stealth" w="med" len="med"/>
          </a:ln>
        </p:spPr>
      </p:cxnSp>
      <p:cxnSp>
        <p:nvCxnSpPr>
          <p:cNvPr id="11281" name="Curved Connector 20"/>
          <p:cNvCxnSpPr>
            <a:cxnSpLocks noChangeShapeType="1"/>
          </p:cNvCxnSpPr>
          <p:nvPr/>
        </p:nvCxnSpPr>
        <p:spPr bwMode="auto">
          <a:xfrm rot="5400000" flipH="1" flipV="1">
            <a:off x="8099955" y="-374121"/>
            <a:ext cx="111125" cy="2992967"/>
          </a:xfrm>
          <a:prstGeom prst="curvedConnector3">
            <a:avLst>
              <a:gd name="adj1" fmla="val 430917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282" name="Curved Connector 24"/>
          <p:cNvCxnSpPr>
            <a:cxnSpLocks noChangeShapeType="1"/>
          </p:cNvCxnSpPr>
          <p:nvPr/>
        </p:nvCxnSpPr>
        <p:spPr bwMode="auto">
          <a:xfrm rot="5400000">
            <a:off x="7976130" y="152401"/>
            <a:ext cx="3175" cy="3352800"/>
          </a:xfrm>
          <a:prstGeom prst="curvedConnector3">
            <a:avLst>
              <a:gd name="adj1" fmla="val 18824889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283" name="Curved Connector 28"/>
          <p:cNvCxnSpPr>
            <a:cxnSpLocks noChangeShapeType="1"/>
          </p:cNvCxnSpPr>
          <p:nvPr/>
        </p:nvCxnSpPr>
        <p:spPr bwMode="auto">
          <a:xfrm>
            <a:off x="10160000" y="1447800"/>
            <a:ext cx="101600" cy="2057400"/>
          </a:xfrm>
          <a:prstGeom prst="curvedConnector3">
            <a:avLst>
              <a:gd name="adj1" fmla="val 40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284" name="Straight Arrow Connector 39"/>
          <p:cNvCxnSpPr>
            <a:cxnSpLocks noChangeShapeType="1"/>
          </p:cNvCxnSpPr>
          <p:nvPr/>
        </p:nvCxnSpPr>
        <p:spPr bwMode="auto">
          <a:xfrm>
            <a:off x="6502400" y="3505200"/>
            <a:ext cx="27432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871200" cy="1143000"/>
          </a:xfrm>
        </p:spPr>
        <p:txBody>
          <a:bodyPr/>
          <a:lstStyle/>
          <a:p>
            <a:pPr>
              <a:defRPr/>
            </a:pPr>
            <a:r>
              <a:rPr lang="en-US" altLang="en-US" b="0" smtClean="0"/>
              <a:t>Adjacency matrix </a:t>
            </a:r>
            <a:endParaRPr lang="en-US" altLang="en-US" smtClean="0"/>
          </a:p>
        </p:txBody>
      </p:sp>
      <p:graphicFrame>
        <p:nvGraphicFramePr>
          <p:cNvPr id="12291" name="Object 2"/>
          <p:cNvGraphicFramePr>
            <a:graphicFrameLocks noChangeAspect="1"/>
          </p:cNvGraphicFramePr>
          <p:nvPr/>
        </p:nvGraphicFramePr>
        <p:xfrm>
          <a:off x="4368801" y="1447800"/>
          <a:ext cx="6667500" cy="5000625"/>
        </p:xfrm>
        <a:graphic>
          <a:graphicData uri="http://schemas.openxmlformats.org/presentationml/2006/ole">
            <p:oleObj spid="_x0000_s488450" name="Equation" r:id="rId3" imgW="1143000" imgH="1143000" progId="Equation.3">
              <p:embed/>
            </p:oleObj>
          </a:graphicData>
        </a:graphic>
      </p:graphicFrame>
      <p:sp>
        <p:nvSpPr>
          <p:cNvPr id="12292" name="Rounded Rectangle 4"/>
          <p:cNvSpPr>
            <a:spLocks noChangeArrowheads="1"/>
          </p:cNvSpPr>
          <p:nvPr/>
        </p:nvSpPr>
        <p:spPr bwMode="auto">
          <a:xfrm>
            <a:off x="8229600" y="1524000"/>
            <a:ext cx="1016000" cy="4953000"/>
          </a:xfrm>
          <a:prstGeom prst="roundRect">
            <a:avLst>
              <a:gd name="adj" fmla="val 16667"/>
            </a:avLst>
          </a:prstGeom>
          <a:solidFill>
            <a:srgbClr val="FF0000">
              <a:alpha val="1490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bg-BG" altLang="en-US"/>
          </a:p>
        </p:txBody>
      </p:sp>
      <p:sp>
        <p:nvSpPr>
          <p:cNvPr id="12293" name="Rounded Rectangle 5"/>
          <p:cNvSpPr>
            <a:spLocks noChangeArrowheads="1"/>
          </p:cNvSpPr>
          <p:nvPr/>
        </p:nvSpPr>
        <p:spPr bwMode="auto">
          <a:xfrm rot="5400000">
            <a:off x="7035800" y="939800"/>
            <a:ext cx="762000" cy="5892800"/>
          </a:xfrm>
          <a:prstGeom prst="roundRect">
            <a:avLst>
              <a:gd name="adj" fmla="val 16667"/>
            </a:avLst>
          </a:prstGeom>
          <a:solidFill>
            <a:srgbClr val="0070C0">
              <a:alpha val="1490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bg-BG" altLang="en-US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8026400" y="3429000"/>
            <a:ext cx="1422400" cy="99060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bg-BG" altLang="en-US"/>
          </a:p>
        </p:txBody>
      </p:sp>
      <p:sp>
        <p:nvSpPr>
          <p:cNvPr id="12295" name="Line Callout 1 9"/>
          <p:cNvSpPr>
            <a:spLocks/>
          </p:cNvSpPr>
          <p:nvPr/>
        </p:nvSpPr>
        <p:spPr bwMode="auto">
          <a:xfrm>
            <a:off x="812800" y="1752600"/>
            <a:ext cx="3048000" cy="2362200"/>
          </a:xfrm>
          <a:prstGeom prst="borderCallout1">
            <a:avLst>
              <a:gd name="adj1" fmla="val 9634"/>
              <a:gd name="adj2" fmla="val 93764"/>
              <a:gd name="adj3" fmla="val 75690"/>
              <a:gd name="adj4" fmla="val 244134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en-US" sz="3200"/>
              <a:t>Exists edge from node </a:t>
            </a:r>
            <a:r>
              <a:rPr lang="bg-BG" altLang="en-US" sz="3200"/>
              <a:t> 2 </a:t>
            </a:r>
            <a:r>
              <a:rPr lang="en-US" altLang="en-US" sz="3200"/>
              <a:t>to node </a:t>
            </a:r>
            <a:r>
              <a:rPr lang="bg-BG" altLang="en-US" sz="3200"/>
              <a:t> 3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871200" cy="1143000"/>
          </a:xfrm>
        </p:spPr>
        <p:txBody>
          <a:bodyPr/>
          <a:lstStyle/>
          <a:p>
            <a:pPr>
              <a:defRPr/>
            </a:pPr>
            <a:r>
              <a:rPr lang="en-US" altLang="en-US" b="0" smtClean="0"/>
              <a:t>Adjacency matrix </a:t>
            </a:r>
            <a:endParaRPr lang="en-US" altLang="en-US" smtClean="0"/>
          </a:p>
        </p:txBody>
      </p:sp>
      <p:graphicFrame>
        <p:nvGraphicFramePr>
          <p:cNvPr id="13315" name="Object 2"/>
          <p:cNvGraphicFramePr>
            <a:graphicFrameLocks noChangeAspect="1"/>
          </p:cNvGraphicFramePr>
          <p:nvPr/>
        </p:nvGraphicFramePr>
        <p:xfrm>
          <a:off x="1763185" y="1981200"/>
          <a:ext cx="7037916" cy="4000500"/>
        </p:xfrm>
        <a:graphic>
          <a:graphicData uri="http://schemas.openxmlformats.org/presentationml/2006/ole">
            <p:oleObj spid="_x0000_s489474" name="Equation" r:id="rId3" imgW="1206500" imgH="914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81000"/>
            <a:ext cx="37592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4339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20801" y="5327650"/>
          <a:ext cx="7056967" cy="852488"/>
        </p:xfrm>
        <a:graphic>
          <a:graphicData uri="http://schemas.openxmlformats.org/presentationml/2006/ole">
            <p:oleObj spid="_x0000_s490498" name="Equation" r:id="rId3" imgW="2679700" imgH="431800" progId="Equation.3">
              <p:embed/>
            </p:oleObj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6604000" y="1600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855200" y="11430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144000" y="3505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bg-BG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lang="en-US" alt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14349" name="Straight Connector 33"/>
          <p:cNvCxnSpPr>
            <a:cxnSpLocks noChangeShapeType="1"/>
          </p:cNvCxnSpPr>
          <p:nvPr/>
        </p:nvCxnSpPr>
        <p:spPr bwMode="auto">
          <a:xfrm rot="5400000" flipH="1" flipV="1">
            <a:off x="9331855" y="2584980"/>
            <a:ext cx="1711325" cy="351367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50" name="Straight Connector 35"/>
          <p:cNvCxnSpPr>
            <a:cxnSpLocks noChangeShapeType="1"/>
          </p:cNvCxnSpPr>
          <p:nvPr/>
        </p:nvCxnSpPr>
        <p:spPr bwMode="auto">
          <a:xfrm flipV="1">
            <a:off x="7518400" y="1524000"/>
            <a:ext cx="2336800" cy="3810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871200" cy="1143000"/>
          </a:xfrm>
        </p:spPr>
        <p:txBody>
          <a:bodyPr/>
          <a:lstStyle/>
          <a:p>
            <a:pPr>
              <a:defRPr/>
            </a:pPr>
            <a:r>
              <a:rPr lang="en-US" altLang="en-US" b="0" smtClean="0"/>
              <a:t>Adjacency matrix </a:t>
            </a:r>
            <a:endParaRPr lang="en-US" altLang="en-US" smtClean="0"/>
          </a:p>
        </p:txBody>
      </p:sp>
      <p:graphicFrame>
        <p:nvGraphicFramePr>
          <p:cNvPr id="15363" name="Object 2"/>
          <p:cNvGraphicFramePr>
            <a:graphicFrameLocks noChangeAspect="1"/>
          </p:cNvGraphicFramePr>
          <p:nvPr/>
        </p:nvGraphicFramePr>
        <p:xfrm>
          <a:off x="4997451" y="1892300"/>
          <a:ext cx="5408083" cy="4111625"/>
        </p:xfrm>
        <a:graphic>
          <a:graphicData uri="http://schemas.openxmlformats.org/presentationml/2006/ole">
            <p:oleObj spid="_x0000_s491522" name="Equation" r:id="rId3" imgW="927100" imgH="939800" progId="Equation.3">
              <p:embed/>
            </p:oleObj>
          </a:graphicData>
        </a:graphic>
      </p:graphicFrame>
      <p:sp>
        <p:nvSpPr>
          <p:cNvPr id="15364" name="Rounded Rectangle 4"/>
          <p:cNvSpPr>
            <a:spLocks noChangeArrowheads="1"/>
          </p:cNvSpPr>
          <p:nvPr/>
        </p:nvSpPr>
        <p:spPr bwMode="auto">
          <a:xfrm>
            <a:off x="8737600" y="2057400"/>
            <a:ext cx="1016000" cy="4038600"/>
          </a:xfrm>
          <a:prstGeom prst="roundRect">
            <a:avLst>
              <a:gd name="adj" fmla="val 16667"/>
            </a:avLst>
          </a:prstGeom>
          <a:solidFill>
            <a:srgbClr val="FF0000">
              <a:alpha val="1490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bg-BG" altLang="en-US"/>
          </a:p>
        </p:txBody>
      </p:sp>
      <p:sp>
        <p:nvSpPr>
          <p:cNvPr id="15365" name="Rounded Rectangle 5"/>
          <p:cNvSpPr>
            <a:spLocks noChangeArrowheads="1"/>
          </p:cNvSpPr>
          <p:nvPr/>
        </p:nvSpPr>
        <p:spPr bwMode="auto">
          <a:xfrm rot="5400000">
            <a:off x="7137400" y="1701800"/>
            <a:ext cx="762000" cy="5283200"/>
          </a:xfrm>
          <a:prstGeom prst="roundRect">
            <a:avLst>
              <a:gd name="adj" fmla="val 16667"/>
            </a:avLst>
          </a:prstGeom>
          <a:solidFill>
            <a:srgbClr val="0070C0">
              <a:alpha val="14902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bg-BG" altLang="en-US"/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8636000" y="3886200"/>
            <a:ext cx="1422400" cy="990600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bg-BG" altLang="en-US"/>
          </a:p>
        </p:txBody>
      </p:sp>
      <p:sp>
        <p:nvSpPr>
          <p:cNvPr id="15367" name="Line Callout 1 9"/>
          <p:cNvSpPr>
            <a:spLocks/>
          </p:cNvSpPr>
          <p:nvPr/>
        </p:nvSpPr>
        <p:spPr bwMode="auto">
          <a:xfrm>
            <a:off x="812800" y="1752600"/>
            <a:ext cx="3048000" cy="2362200"/>
          </a:xfrm>
          <a:prstGeom prst="borderCallout1">
            <a:avLst>
              <a:gd name="adj1" fmla="val 9634"/>
              <a:gd name="adj2" fmla="val 93764"/>
              <a:gd name="adj3" fmla="val 97523"/>
              <a:gd name="adj4" fmla="val 261569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en-US" sz="3200"/>
              <a:t>Exists edge between nodes </a:t>
            </a:r>
            <a:r>
              <a:rPr lang="bg-BG" altLang="en-US" sz="3200"/>
              <a:t> 2</a:t>
            </a:r>
            <a:r>
              <a:rPr lang="en-US" altLang="en-US" sz="3200"/>
              <a:t> and</a:t>
            </a:r>
            <a:r>
              <a:rPr lang="bg-BG" altLang="en-US" sz="3200"/>
              <a:t> 3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871200" cy="1143000"/>
          </a:xfrm>
        </p:spPr>
        <p:txBody>
          <a:bodyPr/>
          <a:lstStyle/>
          <a:p>
            <a:pPr>
              <a:defRPr/>
            </a:pPr>
            <a:r>
              <a:rPr lang="en-US" altLang="en-US" b="0" smtClean="0"/>
              <a:t>Adjacency matrix </a:t>
            </a:r>
            <a:endParaRPr lang="en-US" altLang="en-US" smtClean="0"/>
          </a:p>
        </p:txBody>
      </p:sp>
      <p:graphicFrame>
        <p:nvGraphicFramePr>
          <p:cNvPr id="16387" name="Object 2"/>
          <p:cNvGraphicFramePr>
            <a:graphicFrameLocks noChangeAspect="1"/>
          </p:cNvGraphicFramePr>
          <p:nvPr/>
        </p:nvGraphicFramePr>
        <p:xfrm>
          <a:off x="2391834" y="2425700"/>
          <a:ext cx="5778500" cy="3111500"/>
        </p:xfrm>
        <a:graphic>
          <a:graphicData uri="http://schemas.openxmlformats.org/presentationml/2006/ole">
            <p:oleObj spid="_x0000_s492546" name="Equation" r:id="rId3" imgW="990170" imgH="710891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5486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Incidences Matrix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6502400" y="52578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bg-BG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791200" y="3505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bg-BG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299200" y="16764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bg-BG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204" name="Straight Connector 33"/>
          <p:cNvCxnSpPr>
            <a:cxnSpLocks noChangeShapeType="1"/>
          </p:cNvCxnSpPr>
          <p:nvPr/>
        </p:nvCxnSpPr>
        <p:spPr bwMode="auto">
          <a:xfrm rot="16200000" flipV="1">
            <a:off x="6159500" y="4406900"/>
            <a:ext cx="990600" cy="7112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205" name="Straight Connector 35"/>
          <p:cNvCxnSpPr>
            <a:cxnSpLocks noChangeShapeType="1"/>
          </p:cNvCxnSpPr>
          <p:nvPr/>
        </p:nvCxnSpPr>
        <p:spPr bwMode="auto">
          <a:xfrm rot="5400000" flipH="1" flipV="1">
            <a:off x="6019800" y="2717800"/>
            <a:ext cx="1066800" cy="5080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2" name="Oval 11"/>
          <p:cNvSpPr/>
          <p:nvPr/>
        </p:nvSpPr>
        <p:spPr bwMode="auto">
          <a:xfrm>
            <a:off x="8128000" y="32004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bg-BG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245600" y="19812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bg-BG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0566400" y="4114800"/>
            <a:ext cx="1016000" cy="7620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bg-BG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215" name="Straight Connector 33"/>
          <p:cNvCxnSpPr>
            <a:cxnSpLocks noChangeShapeType="1"/>
          </p:cNvCxnSpPr>
          <p:nvPr/>
        </p:nvCxnSpPr>
        <p:spPr bwMode="auto">
          <a:xfrm rot="16200000" flipV="1">
            <a:off x="9728200" y="2768600"/>
            <a:ext cx="1371600" cy="13208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216" name="Straight Connector 35"/>
          <p:cNvCxnSpPr>
            <a:cxnSpLocks noChangeShapeType="1"/>
          </p:cNvCxnSpPr>
          <p:nvPr/>
        </p:nvCxnSpPr>
        <p:spPr bwMode="auto">
          <a:xfrm>
            <a:off x="7315200" y="2057400"/>
            <a:ext cx="1930400" cy="3048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217" name="Straight Connector 35"/>
          <p:cNvCxnSpPr>
            <a:cxnSpLocks noChangeShapeType="1"/>
          </p:cNvCxnSpPr>
          <p:nvPr/>
        </p:nvCxnSpPr>
        <p:spPr bwMode="auto">
          <a:xfrm rot="16200000" flipH="1">
            <a:off x="9667875" y="3179234"/>
            <a:ext cx="374650" cy="171873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218" name="Straight Connector 35"/>
          <p:cNvCxnSpPr>
            <a:cxnSpLocks noChangeShapeType="1"/>
          </p:cNvCxnSpPr>
          <p:nvPr/>
        </p:nvCxnSpPr>
        <p:spPr bwMode="auto">
          <a:xfrm rot="5400000" flipH="1" flipV="1">
            <a:off x="8855075" y="2772834"/>
            <a:ext cx="679450" cy="39793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219" name="Straight Connector 35"/>
          <p:cNvCxnSpPr>
            <a:cxnSpLocks noChangeShapeType="1"/>
          </p:cNvCxnSpPr>
          <p:nvPr/>
        </p:nvCxnSpPr>
        <p:spPr bwMode="auto">
          <a:xfrm rot="16200000" flipH="1">
            <a:off x="7229475" y="2264834"/>
            <a:ext cx="984250" cy="1109133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220" name="Straight Connector 35"/>
          <p:cNvCxnSpPr>
            <a:cxnSpLocks noChangeShapeType="1"/>
          </p:cNvCxnSpPr>
          <p:nvPr/>
        </p:nvCxnSpPr>
        <p:spPr bwMode="auto">
          <a:xfrm flipV="1">
            <a:off x="6807200" y="3581400"/>
            <a:ext cx="1320800" cy="30480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221" name="Curved Connector 37"/>
          <p:cNvCxnSpPr>
            <a:cxnSpLocks noChangeShapeType="1"/>
          </p:cNvCxnSpPr>
          <p:nvPr/>
        </p:nvCxnSpPr>
        <p:spPr bwMode="auto">
          <a:xfrm rot="16200000" flipH="1">
            <a:off x="7845955" y="637647"/>
            <a:ext cx="2549525" cy="4627033"/>
          </a:xfrm>
          <a:prstGeom prst="curvedConnector3">
            <a:avLst>
              <a:gd name="adj1" fmla="val -9884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9" name="TextBox 48"/>
          <p:cNvSpPr txBox="1"/>
          <p:nvPr/>
        </p:nvSpPr>
        <p:spPr>
          <a:xfrm>
            <a:off x="6096000" y="4495801"/>
            <a:ext cx="812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charset="0"/>
              </a:rPr>
              <a:t>e</a:t>
            </a:r>
            <a:r>
              <a:rPr lang="bg-BG" sz="2800" b="1">
                <a:solidFill>
                  <a:srgbClr val="FF0000"/>
                </a:solidFill>
                <a:latin typeface="Arial" charset="0"/>
              </a:rPr>
              <a:t>1</a:t>
            </a:r>
            <a:endParaRPr lang="en-US" sz="2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347200" y="1076326"/>
            <a:ext cx="812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charset="0"/>
              </a:rPr>
              <a:t>e</a:t>
            </a:r>
            <a:r>
              <a:rPr lang="bg-BG" sz="2800" b="1">
                <a:solidFill>
                  <a:srgbClr val="FF0000"/>
                </a:solidFill>
                <a:latin typeface="Arial" charset="0"/>
              </a:rPr>
              <a:t>3</a:t>
            </a:r>
            <a:endParaRPr lang="en-US" sz="2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26401" y="1676401"/>
            <a:ext cx="96943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charset="0"/>
              </a:rPr>
              <a:t>e</a:t>
            </a:r>
            <a:r>
              <a:rPr lang="bg-BG" sz="2800" b="1">
                <a:solidFill>
                  <a:srgbClr val="FF0000"/>
                </a:solidFill>
                <a:latin typeface="Arial" charset="0"/>
              </a:rPr>
              <a:t>4</a:t>
            </a:r>
            <a:endParaRPr lang="en-US" sz="2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44000" y="2895601"/>
            <a:ext cx="812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charset="0"/>
              </a:rPr>
              <a:t>e</a:t>
            </a:r>
            <a:r>
              <a:rPr lang="bg-BG" sz="2800" b="1">
                <a:solidFill>
                  <a:srgbClr val="FF0000"/>
                </a:solidFill>
                <a:latin typeface="Arial" charset="0"/>
              </a:rPr>
              <a:t>7</a:t>
            </a:r>
            <a:endParaRPr lang="en-US" sz="2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261600" y="2981326"/>
            <a:ext cx="812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charset="0"/>
              </a:rPr>
              <a:t>e</a:t>
            </a:r>
            <a:r>
              <a:rPr lang="bg-BG" sz="2800" b="1">
                <a:solidFill>
                  <a:srgbClr val="FF0000"/>
                </a:solidFill>
                <a:latin typeface="Arial" charset="0"/>
              </a:rPr>
              <a:t>5</a:t>
            </a:r>
            <a:endParaRPr lang="en-US" sz="2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448800" y="3971926"/>
            <a:ext cx="812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charset="0"/>
              </a:rPr>
              <a:t>e</a:t>
            </a:r>
            <a:r>
              <a:rPr lang="bg-BG" sz="2800" b="1">
                <a:solidFill>
                  <a:srgbClr val="FF0000"/>
                </a:solidFill>
                <a:latin typeface="Arial" charset="0"/>
              </a:rPr>
              <a:t>9</a:t>
            </a:r>
            <a:endParaRPr lang="en-US" sz="2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20000" y="2438401"/>
            <a:ext cx="812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charset="0"/>
              </a:rPr>
              <a:t>e</a:t>
            </a:r>
            <a:r>
              <a:rPr lang="bg-BG" sz="2800" b="1">
                <a:solidFill>
                  <a:srgbClr val="FF0000"/>
                </a:solidFill>
                <a:latin typeface="Arial" charset="0"/>
              </a:rPr>
              <a:t>6</a:t>
            </a:r>
            <a:endParaRPr lang="en-US" sz="2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13600" y="3657600"/>
            <a:ext cx="812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charset="0"/>
              </a:rPr>
              <a:t>e</a:t>
            </a:r>
            <a:r>
              <a:rPr lang="bg-BG" sz="2800" b="1">
                <a:solidFill>
                  <a:srgbClr val="FF0000"/>
                </a:solidFill>
                <a:latin typeface="Arial" charset="0"/>
              </a:rPr>
              <a:t>8</a:t>
            </a:r>
            <a:endParaRPr lang="en-US" sz="28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96000" y="2600326"/>
            <a:ext cx="812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charset="0"/>
              </a:rPr>
              <a:t>e</a:t>
            </a:r>
            <a:r>
              <a:rPr lang="bg-BG" sz="2800" b="1">
                <a:solidFill>
                  <a:srgbClr val="FF0000"/>
                </a:solidFill>
                <a:latin typeface="Arial" charset="0"/>
              </a:rPr>
              <a:t>2</a:t>
            </a:r>
            <a:endParaRPr lang="en-US" sz="2800" b="1">
              <a:solidFill>
                <a:srgbClr val="FF0000"/>
              </a:solidFill>
              <a:latin typeface="Arial" charset="0"/>
            </a:endParaRPr>
          </a:p>
        </p:txBody>
      </p:sp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1884" y="2086971"/>
          <a:ext cx="5588002" cy="2555875"/>
        </p:xfrm>
        <a:graphic>
          <a:graphicData uri="http://schemas.openxmlformats.org/drawingml/2006/table">
            <a:tbl>
              <a:tblPr/>
              <a:tblGrid>
                <a:gridCol w="557315"/>
                <a:gridCol w="559791"/>
                <a:gridCol w="562267"/>
                <a:gridCol w="559791"/>
                <a:gridCol w="557315"/>
                <a:gridCol w="557313"/>
                <a:gridCol w="559791"/>
                <a:gridCol w="557315"/>
                <a:gridCol w="559791"/>
                <a:gridCol w="557313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9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bg-BG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marT="45726" marB="45726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81000"/>
            <a:ext cx="85344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 - </a:t>
            </a:r>
            <a:r>
              <a:rPr lang="en-US" dirty="0"/>
              <a:t>Incidences Matrix</a:t>
            </a:r>
          </a:p>
        </p:txBody>
      </p:sp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2" cstate="print"/>
          <a:srcRect l="3970" r="4713" b="8202"/>
          <a:stretch>
            <a:fillRect/>
          </a:stretch>
        </p:blipFill>
        <p:spPr bwMode="auto">
          <a:xfrm>
            <a:off x="620184" y="1828800"/>
            <a:ext cx="1116541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1_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6480</TotalTime>
  <Words>9590</Words>
  <Application>Microsoft Office PowerPoint</Application>
  <PresentationFormat>Custom</PresentationFormat>
  <Paragraphs>2518</Paragraphs>
  <Slides>128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1" baseType="lpstr">
      <vt:lpstr>Arial</vt:lpstr>
      <vt:lpstr>Cambria</vt:lpstr>
      <vt:lpstr>Rockwell Condensed</vt:lpstr>
      <vt:lpstr>Wingdings</vt:lpstr>
      <vt:lpstr>Rockwell</vt:lpstr>
      <vt:lpstr>Courier New</vt:lpstr>
      <vt:lpstr>Times New Roman</vt:lpstr>
      <vt:lpstr>CommonBullets</vt:lpstr>
      <vt:lpstr>Symbol</vt:lpstr>
      <vt:lpstr>Calibri</vt:lpstr>
      <vt:lpstr>Wood Type</vt:lpstr>
      <vt:lpstr>1_Wood Type</vt:lpstr>
      <vt:lpstr>Equation</vt:lpstr>
      <vt:lpstr>СТРУКТУРИ ОТ ДАННИ И ПРОГРАМИРАНЕ</vt:lpstr>
      <vt:lpstr>ПЛАН</vt:lpstr>
      <vt:lpstr>Червено-черни дървета – Red-Black tree </vt:lpstr>
      <vt:lpstr>Дефиниция</vt:lpstr>
      <vt:lpstr>Критично условие</vt:lpstr>
      <vt:lpstr>Slide 6</vt:lpstr>
      <vt:lpstr>Slide 7</vt:lpstr>
      <vt:lpstr>Slide 8</vt:lpstr>
      <vt:lpstr>Slide 9</vt:lpstr>
      <vt:lpstr>Slide 10</vt:lpstr>
      <vt:lpstr>Slide 11</vt:lpstr>
      <vt:lpstr>Приоритетна опашка</vt:lpstr>
      <vt:lpstr>дефиниция</vt:lpstr>
      <vt:lpstr>Slide 14</vt:lpstr>
      <vt:lpstr>Slide 15</vt:lpstr>
      <vt:lpstr>Slide 16</vt:lpstr>
      <vt:lpstr>Slide 17</vt:lpstr>
      <vt:lpstr>Priority Queue: properties</vt:lpstr>
      <vt:lpstr>Priority Queue: List</vt:lpstr>
      <vt:lpstr>Priority Queue: heap</vt:lpstr>
      <vt:lpstr>heap</vt:lpstr>
      <vt:lpstr>Дефиниция</vt:lpstr>
      <vt:lpstr>приложения</vt:lpstr>
      <vt:lpstr>Slide 24</vt:lpstr>
      <vt:lpstr>Is it a min-heap?</vt:lpstr>
      <vt:lpstr>Is it a min-heap?</vt:lpstr>
      <vt:lpstr>Complete Binary Tree: properties</vt:lpstr>
      <vt:lpstr>Insert Node</vt:lpstr>
      <vt:lpstr>Slide 29</vt:lpstr>
      <vt:lpstr>Slide 30</vt:lpstr>
      <vt:lpstr>Slide 31</vt:lpstr>
      <vt:lpstr>Remove root</vt:lpstr>
      <vt:lpstr>Remove max</vt:lpstr>
      <vt:lpstr>Slide 34</vt:lpstr>
      <vt:lpstr>Demo</vt:lpstr>
      <vt:lpstr>Slide 36</vt:lpstr>
      <vt:lpstr>Slide 37</vt:lpstr>
      <vt:lpstr>Slide 38</vt:lpstr>
      <vt:lpstr>Slide 39</vt:lpstr>
      <vt:lpstr>Heap: class</vt:lpstr>
      <vt:lpstr>Heap: add</vt:lpstr>
      <vt:lpstr>Heap:removeMin</vt:lpstr>
      <vt:lpstr>Heap:buildHeap</vt:lpstr>
      <vt:lpstr>Heap:heapSort</vt:lpstr>
      <vt:lpstr>Priority queues</vt:lpstr>
      <vt:lpstr>std::priority_queue  object</vt:lpstr>
      <vt:lpstr>Slide 47</vt:lpstr>
      <vt:lpstr>Slide 48</vt:lpstr>
      <vt:lpstr>Slide 49</vt:lpstr>
      <vt:lpstr>Example</vt:lpstr>
      <vt:lpstr>Slide 51</vt:lpstr>
      <vt:lpstr>Slide 52</vt:lpstr>
      <vt:lpstr>Slide 53</vt:lpstr>
      <vt:lpstr>Example</vt:lpstr>
      <vt:lpstr>Slide 55</vt:lpstr>
      <vt:lpstr>Slide 56</vt:lpstr>
      <vt:lpstr>Slide 57</vt:lpstr>
      <vt:lpstr>Slide 58</vt:lpstr>
      <vt:lpstr>Slide 59</vt:lpstr>
      <vt:lpstr>Slide 60</vt:lpstr>
      <vt:lpstr>Граф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Example</vt:lpstr>
      <vt:lpstr>Example</vt:lpstr>
      <vt:lpstr>Slide 76</vt:lpstr>
      <vt:lpstr>Example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Example</vt:lpstr>
      <vt:lpstr>Adjacency matrix </vt:lpstr>
      <vt:lpstr>Adjacency matrix </vt:lpstr>
      <vt:lpstr>Example</vt:lpstr>
      <vt:lpstr>Adjacency matrix </vt:lpstr>
      <vt:lpstr>Adjacency matrix </vt:lpstr>
      <vt:lpstr>Example</vt:lpstr>
      <vt:lpstr>Adjacency matrix </vt:lpstr>
      <vt:lpstr>Adjacency matrix </vt:lpstr>
      <vt:lpstr>Example Incidences Matrix</vt:lpstr>
      <vt:lpstr>Example - Incidences Matrix</vt:lpstr>
      <vt:lpstr>Slide 100</vt:lpstr>
      <vt:lpstr>Examples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Упражнение 1</dc:title>
  <dc:creator>svetla boytcheva</dc:creator>
  <cp:lastModifiedBy>Svetla Boytcheva</cp:lastModifiedBy>
  <cp:revision>691</cp:revision>
  <dcterms:created xsi:type="dcterms:W3CDTF">2016-10-03T12:38:09Z</dcterms:created>
  <dcterms:modified xsi:type="dcterms:W3CDTF">2016-11-28T13:57:15Z</dcterms:modified>
</cp:coreProperties>
</file>